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76" r:id="rId4"/>
    <p:sldId id="275" r:id="rId5"/>
    <p:sldId id="274" r:id="rId6"/>
    <p:sldId id="273" r:id="rId7"/>
    <p:sldId id="272" r:id="rId8"/>
    <p:sldId id="271" r:id="rId9"/>
    <p:sldId id="277" r:id="rId10"/>
    <p:sldId id="278" r:id="rId11"/>
    <p:sldId id="279" r:id="rId12"/>
    <p:sldId id="280" r:id="rId13"/>
    <p:sldId id="281" r:id="rId14"/>
    <p:sldId id="285" r:id="rId15"/>
    <p:sldId id="283" r:id="rId16"/>
    <p:sldId id="284" r:id="rId17"/>
    <p:sldId id="286" r:id="rId18"/>
    <p:sldId id="287" r:id="rId19"/>
    <p:sldId id="270" r:id="rId20"/>
    <p:sldId id="259"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27" autoAdjust="0"/>
    <p:restoredTop sz="94660"/>
  </p:normalViewPr>
  <p:slideViewPr>
    <p:cSldViewPr snapToGrid="0">
      <p:cViewPr varScale="1">
        <p:scale>
          <a:sx n="89" d="100"/>
          <a:sy n="89" d="100"/>
        </p:scale>
        <p:origin x="36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8/22/2021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8/22/2021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8/22/2021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8/22/2021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8/22/2021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8/22/2021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8/22/2021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ww.vargonen.com/blog/php-nedir-php-kodlari-nelerdir/" TargetMode="External"/><Relationship Id="rId7" Type="http://schemas.openxmlformats.org/officeDocument/2006/relationships/hyperlink" Target="http://youtube.com/bmdersleri" TargetMode="External"/><Relationship Id="rId2" Type="http://schemas.openxmlformats.org/officeDocument/2006/relationships/hyperlink" Target="https://www.argenova.com.tr/php-nedir-ne-icin-kullanilir"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youtube.com/channel/UCIdYgV-XFjv9q0IHtzUTtQw" TargetMode="External"/><Relationship Id="rId4" Type="http://schemas.openxmlformats.org/officeDocument/2006/relationships/hyperlink" Target="https://www.w3schools.com/php/php_functions.as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channel/UCIdYgV-XFjv9q0IHtzUTtQw"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hyperlink" Target="http://youtube.com/bmdersler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xmlns="" id="{076FD396-29BE-4299-87ED-718DA102194B}"/>
              </a:ext>
            </a:extLst>
          </p:cNvPr>
          <p:cNvSpPr/>
          <p:nvPr/>
        </p:nvSpPr>
        <p:spPr>
          <a:xfrm>
            <a:off x="6666896" y="4997115"/>
            <a:ext cx="5190957" cy="160559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9BA139C7-4FF9-4739-8B42-CEE441CD9363}"/>
              </a:ext>
            </a:extLst>
          </p:cNvPr>
          <p:cNvSpPr>
            <a:spLocks noGrp="1"/>
          </p:cNvSpPr>
          <p:nvPr>
            <p:ph type="ctrTitle"/>
          </p:nvPr>
        </p:nvSpPr>
        <p:spPr>
          <a:xfrm>
            <a:off x="1580972" y="2248524"/>
            <a:ext cx="8921809" cy="2392760"/>
          </a:xfrm>
        </p:spPr>
        <p:txBody>
          <a:bodyPr>
            <a:normAutofit fontScale="90000"/>
          </a:bodyPr>
          <a:lstStyle/>
          <a:p>
            <a:pPr algn="ctr"/>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PHP</a:t>
            </a:r>
            <a:r>
              <a:rPr lang="tr-TR"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de </a:t>
            </a:r>
            <a:r>
              <a:rPr lang="tr-TR"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F</a:t>
            </a:r>
            <a:r>
              <a:rPr lang="en-US"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onksiyon</a:t>
            </a:r>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tr-TR"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a:r>
            <a:br>
              <a:rPr lang="tr-TR"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tr-TR"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T</a:t>
            </a:r>
            <a:r>
              <a:rPr lang="en-US"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anımlama</a:t>
            </a:r>
            <a:r>
              <a:rPr lang="en-US"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en-US" b="1" dirty="0" err="1">
                <a:ln w="9525">
                  <a:solidFill>
                    <a:schemeClr val="bg1"/>
                  </a:solidFill>
                  <a:prstDash val="solid"/>
                </a:ln>
                <a:solidFill>
                  <a:schemeClr val="tx1"/>
                </a:solidFill>
                <a:effectLst>
                  <a:outerShdw blurRad="12700" dist="38100" dir="2700000" algn="tl" rotWithShape="0">
                    <a:schemeClr val="bg1">
                      <a:lumMod val="50000"/>
                    </a:schemeClr>
                  </a:outerShdw>
                </a:effectLst>
              </a:rPr>
              <a:t>ve</a:t>
            </a: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r>
              <a:rPr lang="tr-TR"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Ç</a:t>
            </a:r>
            <a:r>
              <a:rPr lang="en-US" b="1" dirty="0" err="1" smtClean="0">
                <a:ln w="9525">
                  <a:solidFill>
                    <a:schemeClr val="bg1"/>
                  </a:solidFill>
                  <a:prstDash val="solid"/>
                </a:ln>
                <a:solidFill>
                  <a:schemeClr val="tx1"/>
                </a:solidFill>
                <a:effectLst>
                  <a:outerShdw blurRad="12700" dist="38100" dir="2700000" algn="tl" rotWithShape="0">
                    <a:schemeClr val="bg1">
                      <a:lumMod val="50000"/>
                    </a:schemeClr>
                  </a:outerShdw>
                </a:effectLst>
              </a:rPr>
              <a:t>ağırma</a:t>
            </a: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
            </a:r>
            <a:b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b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xmlns=""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xmlns="" id="{ABB297CB-A6C7-4031-8C8E-CA95B981B15B}"/>
              </a:ext>
            </a:extLst>
          </p:cNvPr>
          <p:cNvSpPr txBox="1">
            <a:spLocks/>
          </p:cNvSpPr>
          <p:nvPr/>
        </p:nvSpPr>
        <p:spPr>
          <a:xfrm>
            <a:off x="7257303" y="5166613"/>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smtClean="0">
                <a:solidFill>
                  <a:schemeClr val="tx1"/>
                </a:solidFill>
              </a:rPr>
              <a:t>Zeynep İrem Kesler</a:t>
            </a:r>
            <a:endParaRPr lang="tr-TR" b="1" dirty="0">
              <a:solidFill>
                <a:schemeClr val="tx1"/>
              </a:solidFill>
            </a:endParaRPr>
          </a:p>
          <a:p>
            <a:r>
              <a:rPr lang="tr-TR" dirty="0">
                <a:solidFill>
                  <a:schemeClr val="tx1"/>
                </a:solidFill>
              </a:rPr>
              <a:t>Tarih                            </a:t>
            </a:r>
            <a:r>
              <a:rPr lang="tr-TR" dirty="0" smtClean="0">
                <a:solidFill>
                  <a:schemeClr val="tx1"/>
                </a:solidFill>
              </a:rPr>
              <a:t>:16/08/2021</a:t>
            </a:r>
            <a:endParaRPr lang="tr-TR" dirty="0">
              <a:solidFill>
                <a:schemeClr val="tx1"/>
              </a:solidFill>
            </a:endParaRPr>
          </a:p>
          <a:p>
            <a:r>
              <a:rPr lang="tr-TR" dirty="0">
                <a:solidFill>
                  <a:schemeClr val="tx1"/>
                </a:solidFill>
              </a:rPr>
              <a:t>Sürüm                         : v1</a:t>
            </a:r>
          </a:p>
        </p:txBody>
      </p:sp>
      <p:pic>
        <p:nvPicPr>
          <p:cNvPr id="12" name="Picture 2" descr="What Is Real Artificial Intelligence: Characteristics of True AI ...">
            <a:extLst>
              <a:ext uri="{FF2B5EF4-FFF2-40B4-BE49-F238E27FC236}">
                <a16:creationId xmlns:a16="http://schemas.microsoft.com/office/drawing/2014/main" xmlns="" id="{9C97840F-45F2-4B61-ACA8-042E075CB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372" y="4319146"/>
            <a:ext cx="3492832"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Resim 4">
            <a:hlinkClick r:id="rId3"/>
            <a:extLst>
              <a:ext uri="{FF2B5EF4-FFF2-40B4-BE49-F238E27FC236}">
                <a16:creationId xmlns:a16="http://schemas.microsoft.com/office/drawing/2014/main" xmlns="" id="{EED764AF-282C-4771-8AA0-42C0A63C7DC7}"/>
              </a:ext>
            </a:extLst>
          </p:cNvPr>
          <p:cNvPicPr>
            <a:picLocks noChangeAspect="1"/>
          </p:cNvPicPr>
          <p:nvPr/>
        </p:nvPicPr>
        <p:blipFill>
          <a:blip r:embed="rId4"/>
          <a:stretch>
            <a:fillRect/>
          </a:stretch>
        </p:blipFill>
        <p:spPr>
          <a:xfrm>
            <a:off x="1064126" y="-111072"/>
            <a:ext cx="1778435" cy="1633526"/>
          </a:xfrm>
          <a:prstGeom prst="rect">
            <a:avLst/>
          </a:prstGeom>
        </p:spPr>
      </p:pic>
      <p:sp>
        <p:nvSpPr>
          <p:cNvPr id="8" name="Dikdörtgen 7">
            <a:extLst>
              <a:ext uri="{FF2B5EF4-FFF2-40B4-BE49-F238E27FC236}">
                <a16:creationId xmlns:a16="http://schemas.microsoft.com/office/drawing/2014/main" xmlns="" id="{1E4F3095-F1B4-404E-8096-C524CBBDD076}"/>
              </a:ext>
            </a:extLst>
          </p:cNvPr>
          <p:cNvSpPr/>
          <p:nvPr/>
        </p:nvSpPr>
        <p:spPr>
          <a:xfrm>
            <a:off x="510890" y="1335303"/>
            <a:ext cx="2916964"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6" descr="These are the Skills that You Need to Hone to Become a Software Engineer">
            <a:extLst>
              <a:ext uri="{FF2B5EF4-FFF2-40B4-BE49-F238E27FC236}">
                <a16:creationId xmlns:a16="http://schemas.microsoft.com/office/drawing/2014/main" xmlns="" id="{5D3FC272-08B1-4482-8241-964622235D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3527" y="193824"/>
            <a:ext cx="3154326" cy="1774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Alt Başlık 2">
            <a:extLst>
              <a:ext uri="{FF2B5EF4-FFF2-40B4-BE49-F238E27FC236}">
                <a16:creationId xmlns:a16="http://schemas.microsoft.com/office/drawing/2014/main" xmlns="" id="{AFAC00CB-D72B-446D-8857-9E634BBB30B2}"/>
              </a:ext>
            </a:extLst>
          </p:cNvPr>
          <p:cNvSpPr txBox="1">
            <a:spLocks/>
          </p:cNvSpPr>
          <p:nvPr/>
        </p:nvSpPr>
        <p:spPr>
          <a:xfrm>
            <a:off x="3679991" y="58859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Sunucu Tabanlı Programlama</a:t>
            </a:r>
            <a:endParaRPr lang="en-US" b="1" dirty="0">
              <a:ln/>
              <a:solidFill>
                <a:schemeClr val="accent3"/>
              </a:solidFill>
            </a:endParaRPr>
          </a:p>
        </p:txBody>
      </p:sp>
    </p:spTree>
    <p:extLst>
      <p:ext uri="{BB962C8B-B14F-4D97-AF65-F5344CB8AC3E}">
        <p14:creationId xmlns:p14="http://schemas.microsoft.com/office/powerpoint/2010/main" val="1461375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Parametre ve Argüman </a:t>
            </a:r>
            <a:r>
              <a:rPr lang="tr-TR" dirty="0" smtClean="0"/>
              <a:t>Kavramı:</a:t>
            </a: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t="19753" r="56184" b="42926"/>
          <a:stretch/>
        </p:blipFill>
        <p:spPr>
          <a:xfrm>
            <a:off x="2592925" y="1811706"/>
            <a:ext cx="7562790" cy="36234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10</a:t>
            </a:fld>
            <a:endParaRPr lang="en-US" dirty="0"/>
          </a:p>
        </p:txBody>
      </p:sp>
      <p:sp>
        <p:nvSpPr>
          <p:cNvPr id="6" name="Metin kutusu 5"/>
          <p:cNvSpPr txBox="1"/>
          <p:nvPr/>
        </p:nvSpPr>
        <p:spPr>
          <a:xfrm>
            <a:off x="5019692" y="5563312"/>
            <a:ext cx="5136023" cy="461665"/>
          </a:xfrm>
          <a:prstGeom prst="rect">
            <a:avLst/>
          </a:prstGeom>
          <a:solidFill>
            <a:schemeClr val="accent4">
              <a:lumMod val="40000"/>
              <a:lumOff val="60000"/>
            </a:schemeClr>
          </a:solidFill>
        </p:spPr>
        <p:txBody>
          <a:bodyPr wrap="square" rtlCol="0">
            <a:spAutoFit/>
          </a:bodyPr>
          <a:lstStyle/>
          <a:p>
            <a:r>
              <a:rPr lang="tr-TR" sz="1200" b="1" dirty="0" smtClean="0">
                <a:solidFill>
                  <a:schemeClr val="accent6">
                    <a:lumMod val="50000"/>
                  </a:schemeClr>
                </a:solidFill>
              </a:rPr>
              <a:t>Parametre: </a:t>
            </a:r>
            <a:r>
              <a:rPr lang="tr-TR" sz="1200" dirty="0" smtClean="0"/>
              <a:t>İşlemi yerine getirecek olan değişkendir.</a:t>
            </a:r>
          </a:p>
          <a:p>
            <a:r>
              <a:rPr lang="tr-TR" sz="1200" b="1" dirty="0" smtClean="0">
                <a:solidFill>
                  <a:schemeClr val="accent6">
                    <a:lumMod val="50000"/>
                  </a:schemeClr>
                </a:solidFill>
              </a:rPr>
              <a:t>Argüman: </a:t>
            </a:r>
            <a:r>
              <a:rPr lang="tr-TR" sz="1200" dirty="0" smtClean="0"/>
              <a:t>Bu işlemi yapacak olan değişkenin gerçek değeridir.</a:t>
            </a:r>
            <a:endParaRPr lang="tr-TR" sz="1200" dirty="0"/>
          </a:p>
        </p:txBody>
      </p:sp>
    </p:spTree>
    <p:extLst>
      <p:ext uri="{BB962C8B-B14F-4D97-AF65-F5344CB8AC3E}">
        <p14:creationId xmlns:p14="http://schemas.microsoft.com/office/powerpoint/2010/main" val="378630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Neden Fonksiyonları Kullanırız ?</a:t>
            </a:r>
            <a:endParaRPr lang="tr-TR" dirty="0"/>
          </a:p>
        </p:txBody>
      </p:sp>
      <p:sp>
        <p:nvSpPr>
          <p:cNvPr id="4" name="Slayt Numarası Yer Tutucusu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9" name="İçerik Yer Tutucusu 8"/>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9301" r="50713" b="36367"/>
          <a:stretch/>
        </p:blipFill>
        <p:spPr>
          <a:xfrm>
            <a:off x="2592925" y="1895741"/>
            <a:ext cx="7303105" cy="36950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49024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Değer </a:t>
            </a:r>
            <a:r>
              <a:rPr lang="tr-TR" dirty="0" smtClean="0"/>
              <a:t>Döndürme:</a:t>
            </a:r>
            <a:r>
              <a:rPr lang="tr-TR" dirty="0"/>
              <a:t/>
            </a:r>
            <a:br>
              <a:rPr lang="tr-TR" dirty="0"/>
            </a:b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t="19753" r="57329" b="45866"/>
          <a:stretch/>
        </p:blipFill>
        <p:spPr>
          <a:xfrm>
            <a:off x="2592925" y="1486255"/>
            <a:ext cx="7525229" cy="34104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12</a:t>
            </a:fld>
            <a:endParaRPr lang="en-US" dirty="0"/>
          </a:p>
        </p:txBody>
      </p:sp>
      <p:sp>
        <p:nvSpPr>
          <p:cNvPr id="6" name="Metin kutusu 5"/>
          <p:cNvSpPr txBox="1"/>
          <p:nvPr/>
        </p:nvSpPr>
        <p:spPr>
          <a:xfrm>
            <a:off x="2592925" y="5868806"/>
            <a:ext cx="7789214" cy="461665"/>
          </a:xfrm>
          <a:prstGeom prst="rect">
            <a:avLst/>
          </a:prstGeom>
          <a:solidFill>
            <a:schemeClr val="accent4">
              <a:lumMod val="40000"/>
              <a:lumOff val="60000"/>
            </a:schemeClr>
          </a:solidFill>
        </p:spPr>
        <p:txBody>
          <a:bodyPr wrap="square" rtlCol="0">
            <a:spAutoFit/>
          </a:bodyPr>
          <a:lstStyle/>
          <a:p>
            <a:pPr marL="171450" indent="-171450">
              <a:buFont typeface="Arial" panose="020B0604020202020204" pitchFamily="34" charset="0"/>
              <a:buChar char="•"/>
            </a:pPr>
            <a:r>
              <a:rPr lang="tr-TR" sz="1200" dirty="0" smtClean="0"/>
              <a:t>Fonksiyonun bazı durumlarda geriye değer döndürmesi gerekir. Bu durumda fonksiyonun değer döndürmesi için </a:t>
            </a:r>
            <a:r>
              <a:rPr lang="tr-TR" sz="1200" b="1" dirty="0" smtClean="0"/>
              <a:t>‘</a:t>
            </a:r>
            <a:r>
              <a:rPr lang="tr-TR" sz="1200" b="1" dirty="0" err="1" smtClean="0"/>
              <a:t>return</a:t>
            </a:r>
            <a:r>
              <a:rPr lang="tr-TR" sz="1200" b="1" dirty="0" smtClean="0"/>
              <a:t>’</a:t>
            </a:r>
            <a:r>
              <a:rPr lang="tr-TR" sz="1200" dirty="0" smtClean="0"/>
              <a:t> ifadesini kullanırız.</a:t>
            </a:r>
          </a:p>
        </p:txBody>
      </p:sp>
    </p:spTree>
    <p:extLst>
      <p:ext uri="{BB962C8B-B14F-4D97-AF65-F5344CB8AC3E}">
        <p14:creationId xmlns:p14="http://schemas.microsoft.com/office/powerpoint/2010/main" val="80591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592925" y="624110"/>
            <a:ext cx="8911687" cy="956862"/>
          </a:xfrm>
        </p:spPr>
        <p:txBody>
          <a:bodyPr/>
          <a:lstStyle/>
          <a:p>
            <a:r>
              <a:rPr lang="tr-TR" dirty="0"/>
              <a:t>Varsayılan </a:t>
            </a:r>
            <a:r>
              <a:rPr lang="tr-TR" dirty="0" smtClean="0"/>
              <a:t>Değer:</a:t>
            </a: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t="19753" r="38626" b="11034"/>
          <a:stretch/>
        </p:blipFill>
        <p:spPr>
          <a:xfrm>
            <a:off x="2592926" y="1580971"/>
            <a:ext cx="7334844" cy="40592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7770845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Dizi Değer </a:t>
            </a:r>
            <a:r>
              <a:rPr lang="tr-TR" dirty="0" smtClean="0"/>
              <a:t>Döndürme:</a:t>
            </a:r>
            <a:r>
              <a:rPr lang="tr-TR" dirty="0"/>
              <a:t/>
            </a:r>
            <a:br>
              <a:rPr lang="tr-TR" dirty="0"/>
            </a:b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9753" r="49441" b="42926"/>
          <a:stretch/>
        </p:blipFill>
        <p:spPr>
          <a:xfrm>
            <a:off x="2592925" y="1699901"/>
            <a:ext cx="7452323" cy="30942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77955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İç İçe </a:t>
            </a:r>
            <a:r>
              <a:rPr lang="tr-TR" dirty="0" smtClean="0"/>
              <a:t>Fonksiyonlar:</a:t>
            </a: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t="19980" r="46769" b="36593"/>
          <a:stretch/>
        </p:blipFill>
        <p:spPr>
          <a:xfrm>
            <a:off x="2592925" y="1700613"/>
            <a:ext cx="6890200" cy="316194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19149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Fonksiyonlarda Global Değişkenler:</a:t>
            </a: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t="19980" r="64407" b="41117"/>
          <a:stretch/>
        </p:blipFill>
        <p:spPr>
          <a:xfrm>
            <a:off x="1874286" y="1609814"/>
            <a:ext cx="4412213" cy="27261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Resim 5"/>
          <p:cNvPicPr>
            <a:picLocks noChangeAspect="1"/>
          </p:cNvPicPr>
          <p:nvPr/>
        </p:nvPicPr>
        <p:blipFill rotWithShape="1">
          <a:blip r:embed="rId3">
            <a:extLst>
              <a:ext uri="{28A0092B-C50C-407E-A947-70E740481C1C}">
                <a14:useLocalDpi xmlns:a14="http://schemas.microsoft.com/office/drawing/2010/main" val="0"/>
              </a:ext>
            </a:extLst>
          </a:blip>
          <a:srcRect l="1" t="19689" r="65233" b="39190"/>
          <a:stretch/>
        </p:blipFill>
        <p:spPr>
          <a:xfrm>
            <a:off x="6829184" y="2780589"/>
            <a:ext cx="4675428" cy="31106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Metin kutusu 6"/>
          <p:cNvSpPr txBox="1"/>
          <p:nvPr/>
        </p:nvSpPr>
        <p:spPr>
          <a:xfrm>
            <a:off x="6829184" y="1881129"/>
            <a:ext cx="4541022" cy="461665"/>
          </a:xfrm>
          <a:prstGeom prst="rect">
            <a:avLst/>
          </a:prstGeom>
          <a:solidFill>
            <a:schemeClr val="accent4">
              <a:lumMod val="40000"/>
              <a:lumOff val="60000"/>
            </a:schemeClr>
          </a:solidFill>
        </p:spPr>
        <p:txBody>
          <a:bodyPr wrap="square" rtlCol="0">
            <a:spAutoFit/>
          </a:bodyPr>
          <a:lstStyle/>
          <a:p>
            <a:pPr marL="171450" indent="-171450">
              <a:buFont typeface="Arial" panose="020B0604020202020204" pitchFamily="34" charset="0"/>
              <a:buChar char="•"/>
            </a:pPr>
            <a:r>
              <a:rPr lang="tr-TR" sz="1200" dirty="0" smtClean="0"/>
              <a:t>Fonksiyonlar dışardan bir değişkeni kabul etmezler. Tanımlı olması için ‘global’ sözcüğünü kullanırız. </a:t>
            </a:r>
            <a:endParaRPr lang="tr-TR" sz="1200" dirty="0"/>
          </a:p>
        </p:txBody>
      </p:sp>
    </p:spTree>
    <p:extLst>
      <p:ext uri="{BB962C8B-B14F-4D97-AF65-F5344CB8AC3E}">
        <p14:creationId xmlns:p14="http://schemas.microsoft.com/office/powerpoint/2010/main" val="79524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Özyinelemeli(</a:t>
            </a:r>
            <a:r>
              <a:rPr lang="tr-TR" dirty="0" err="1" smtClean="0"/>
              <a:t>recursive</a:t>
            </a:r>
            <a:r>
              <a:rPr lang="tr-TR" dirty="0"/>
              <a:t>) </a:t>
            </a:r>
            <a:r>
              <a:rPr lang="tr-TR" dirty="0" smtClean="0"/>
              <a:t>Fonksiyonlar:</a:t>
            </a: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t="19753" r="60255" b="42021"/>
          <a:stretch/>
        </p:blipFill>
        <p:spPr>
          <a:xfrm>
            <a:off x="2592925" y="1683298"/>
            <a:ext cx="6602350" cy="33167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Metin kutusu 2"/>
          <p:cNvSpPr txBox="1"/>
          <p:nvPr/>
        </p:nvSpPr>
        <p:spPr>
          <a:xfrm>
            <a:off x="2419508" y="5554612"/>
            <a:ext cx="8193758" cy="830997"/>
          </a:xfrm>
          <a:prstGeom prst="rect">
            <a:avLst/>
          </a:prstGeom>
          <a:solidFill>
            <a:schemeClr val="accent4">
              <a:lumMod val="60000"/>
              <a:lumOff val="40000"/>
            </a:schemeClr>
          </a:solidFill>
        </p:spPr>
        <p:txBody>
          <a:bodyPr wrap="square" rtlCol="0">
            <a:spAutoFit/>
          </a:bodyPr>
          <a:lstStyle/>
          <a:p>
            <a:pPr marL="171450" indent="-171450">
              <a:buFont typeface="Arial" panose="020B0604020202020204" pitchFamily="34" charset="0"/>
              <a:buChar char="•"/>
            </a:pPr>
            <a:r>
              <a:rPr lang="tr-TR" sz="1200" dirty="0" smtClean="0"/>
              <a:t>Özyinelemeli bir fonksiyon, bir koşul yerine getirilinceye kadar kendini tekrar tekrar çağıran bir fonksiyondur. Fonksiyon içerisinde oluşturulan koşul sağlanana dek, fonksiyon sürekli olarak kendini çağırır.</a:t>
            </a:r>
          </a:p>
          <a:p>
            <a:pPr marL="171450" indent="-171450">
              <a:buFont typeface="Arial" panose="020B0604020202020204" pitchFamily="34" charset="0"/>
              <a:buChar char="•"/>
            </a:pPr>
            <a:r>
              <a:rPr lang="tr-TR" sz="1200" dirty="0" smtClean="0"/>
              <a:t>Bu fonksiyonlar genellikle karmaşık matematiksel hesaplamaları çözmek veya derin yuvalanmış bir dizinin tüm öğelerini yazdırmak gibi iç içe geçmiş yapıları işlemek için kullanılır.</a:t>
            </a:r>
            <a:endParaRPr lang="tr-TR" sz="1200" dirty="0"/>
          </a:p>
        </p:txBody>
      </p:sp>
    </p:spTree>
    <p:extLst>
      <p:ext uri="{BB962C8B-B14F-4D97-AF65-F5344CB8AC3E}">
        <p14:creationId xmlns:p14="http://schemas.microsoft.com/office/powerpoint/2010/main" val="119930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Fonksiyonlarda </a:t>
            </a:r>
            <a:r>
              <a:rPr lang="tr-TR" dirty="0" smtClean="0"/>
              <a:t>Referans:</a:t>
            </a: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t="19754" r="58983" b="37950"/>
          <a:stretch/>
        </p:blipFill>
        <p:spPr>
          <a:xfrm>
            <a:off x="2592925" y="1708446"/>
            <a:ext cx="6959048" cy="366685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92782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60FD3E19-27CE-4D6A-8B21-C694EA9EA88D}"/>
              </a:ext>
            </a:extLst>
          </p:cNvPr>
          <p:cNvSpPr>
            <a:spLocks noGrp="1"/>
          </p:cNvSpPr>
          <p:nvPr>
            <p:ph type="title"/>
          </p:nvPr>
        </p:nvSpPr>
        <p:spPr/>
        <p:txBody>
          <a:bodyPr>
            <a:normAutofit/>
          </a:bodyPr>
          <a:lstStyle/>
          <a:p>
            <a:r>
              <a:rPr lang="tr-TR" dirty="0" smtClean="0"/>
              <a:t>Sonuç:</a:t>
            </a:r>
            <a:endParaRPr lang="tr-TR" dirty="0"/>
          </a:p>
        </p:txBody>
      </p:sp>
      <p:sp>
        <p:nvSpPr>
          <p:cNvPr id="4" name="Slayt Numarası Yer Tutucusu 3">
            <a:extLst>
              <a:ext uri="{FF2B5EF4-FFF2-40B4-BE49-F238E27FC236}">
                <a16:creationId xmlns:a16="http://schemas.microsoft.com/office/drawing/2014/main" xmlns="" id="{5B46DB9C-FF16-43A5-9C90-74C4AA77562B}"/>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8" name="İçerik Yer Tutucusu 2">
            <a:extLst>
              <a:ext uri="{FF2B5EF4-FFF2-40B4-BE49-F238E27FC236}">
                <a16:creationId xmlns:a16="http://schemas.microsoft.com/office/drawing/2014/main" xmlns="" id="{F2A25E5B-E61F-42AF-BFF3-6EA49E8C2BEA}"/>
              </a:ext>
            </a:extLst>
          </p:cNvPr>
          <p:cNvSpPr>
            <a:spLocks noGrp="1"/>
          </p:cNvSpPr>
          <p:nvPr>
            <p:ph idx="1"/>
          </p:nvPr>
        </p:nvSpPr>
        <p:spPr>
          <a:xfrm>
            <a:off x="1833835" y="1418423"/>
            <a:ext cx="10086553" cy="5364265"/>
          </a:xfrm>
        </p:spPr>
        <p:txBody>
          <a:bodyPr>
            <a:normAutofit/>
          </a:bodyPr>
          <a:lstStyle/>
          <a:p>
            <a:pPr algn="just"/>
            <a:r>
              <a:rPr lang="tr-TR" dirty="0"/>
              <a:t>Bilgisayar programlamada fonksiyonlar önemlidir. Çünkü tekrar tekrar yazmamız gereken kodları </a:t>
            </a:r>
            <a:r>
              <a:rPr lang="tr-TR" dirty="0" err="1"/>
              <a:t>fonksiyonlaştırıp</a:t>
            </a:r>
            <a:r>
              <a:rPr lang="tr-TR" dirty="0"/>
              <a:t> kullanarak kod yapısını azaltırız, hem hızdan hem de zamandan kazanırız.</a:t>
            </a:r>
          </a:p>
          <a:p>
            <a:pPr algn="just"/>
            <a:r>
              <a:rPr lang="tr-TR" dirty="0" smtClean="0"/>
              <a:t>Programlamada fonksiyon kullanımının avantajları çoktur. Bunlara bakacak olursak;</a:t>
            </a:r>
          </a:p>
          <a:p>
            <a:pPr algn="just">
              <a:buFont typeface="+mj-lt"/>
              <a:buAutoNum type="arabicPeriod"/>
            </a:pPr>
            <a:r>
              <a:rPr lang="tr-TR" b="1" dirty="0" smtClean="0"/>
              <a:t>Fonksiyonlar program içindeki kod tekrarını azaltır.</a:t>
            </a:r>
          </a:p>
          <a:p>
            <a:pPr algn="just">
              <a:buFont typeface="+mj-lt"/>
              <a:buAutoNum type="arabicPeriod"/>
            </a:pPr>
            <a:r>
              <a:rPr lang="tr-TR" b="1" dirty="0" smtClean="0"/>
              <a:t>Fonksiyonlar kodların korunmasını kolaylaştırır.</a:t>
            </a:r>
          </a:p>
          <a:p>
            <a:pPr algn="just">
              <a:buFont typeface="+mj-lt"/>
              <a:buAutoNum type="arabicPeriod"/>
            </a:pPr>
            <a:r>
              <a:rPr lang="tr-TR" b="1" dirty="0" smtClean="0"/>
              <a:t>Fonksiyonlar başka uygulamalarda da kullanılabilirler.</a:t>
            </a:r>
          </a:p>
          <a:p>
            <a:pPr algn="just">
              <a:buFont typeface="+mj-lt"/>
              <a:buAutoNum type="arabicPeriod"/>
            </a:pPr>
            <a:r>
              <a:rPr lang="tr-TR" b="1" dirty="0" smtClean="0"/>
              <a:t>Fonksiyonlar kod hatalarını en aza indirirler.</a:t>
            </a:r>
            <a:endParaRPr lang="en-US" b="1" dirty="0"/>
          </a:p>
        </p:txBody>
      </p:sp>
    </p:spTree>
    <p:extLst>
      <p:ext uri="{BB962C8B-B14F-4D97-AF65-F5344CB8AC3E}">
        <p14:creationId xmlns:p14="http://schemas.microsoft.com/office/powerpoint/2010/main" val="269758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1000"/>
                                        <p:tgtEl>
                                          <p:spTgt spid="8">
                                            <p:txEl>
                                              <p:pRg st="4" end="4"/>
                                            </p:txEl>
                                          </p:spTgt>
                                        </p:tgtEl>
                                      </p:cBhvr>
                                    </p:animEffect>
                                    <p:anim calcmode="lin" valueType="num">
                                      <p:cBhvr>
                                        <p:cTn id="2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1000"/>
                                        <p:tgtEl>
                                          <p:spTgt spid="8">
                                            <p:txEl>
                                              <p:pRg st="5" end="5"/>
                                            </p:txEl>
                                          </p:spTgt>
                                        </p:tgtEl>
                                      </p:cBhvr>
                                    </p:animEffect>
                                    <p:anim calcmode="lin" valueType="num">
                                      <p:cBhvr>
                                        <p:cTn id="3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60FD3E19-27CE-4D6A-8B21-C694EA9EA88D}"/>
              </a:ext>
            </a:extLst>
          </p:cNvPr>
          <p:cNvSpPr>
            <a:spLocks noGrp="1"/>
          </p:cNvSpPr>
          <p:nvPr>
            <p:ph type="title"/>
          </p:nvPr>
        </p:nvSpPr>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xmlns="" id="{D913E1FE-4E39-426D-88DE-2D02D43C23AA}"/>
              </a:ext>
            </a:extLst>
          </p:cNvPr>
          <p:cNvSpPr>
            <a:spLocks noGrp="1"/>
          </p:cNvSpPr>
          <p:nvPr>
            <p:ph idx="1"/>
          </p:nvPr>
        </p:nvSpPr>
        <p:spPr>
          <a:xfrm>
            <a:off x="2012248" y="1375873"/>
            <a:ext cx="8915400" cy="5238572"/>
          </a:xfrm>
        </p:spPr>
        <p:txBody>
          <a:bodyPr>
            <a:normAutofit fontScale="70000" lnSpcReduction="20000"/>
          </a:bodyPr>
          <a:lstStyle/>
          <a:p>
            <a:r>
              <a:rPr lang="tr-TR" dirty="0"/>
              <a:t>PHP Nedir</a:t>
            </a:r>
            <a:r>
              <a:rPr lang="tr-TR" dirty="0" smtClean="0"/>
              <a:t>?</a:t>
            </a:r>
          </a:p>
          <a:p>
            <a:r>
              <a:rPr lang="tr-TR" dirty="0"/>
              <a:t>PHP Kullanımı Neden Bu Kadar Yaygın</a:t>
            </a:r>
            <a:r>
              <a:rPr lang="tr-TR" dirty="0" smtClean="0"/>
              <a:t>?</a:t>
            </a:r>
          </a:p>
          <a:p>
            <a:r>
              <a:rPr lang="tr-TR" dirty="0"/>
              <a:t>PHP Özellikleri Nelerdir</a:t>
            </a:r>
            <a:r>
              <a:rPr lang="tr-TR" dirty="0" smtClean="0"/>
              <a:t>?</a:t>
            </a:r>
            <a:endParaRPr lang="tr-TR" b="1" dirty="0" smtClean="0"/>
          </a:p>
          <a:p>
            <a:r>
              <a:rPr lang="tr-TR" dirty="0"/>
              <a:t>Fonksiyon Nedir</a:t>
            </a:r>
            <a:r>
              <a:rPr lang="tr-TR" dirty="0" smtClean="0"/>
              <a:t>?</a:t>
            </a:r>
          </a:p>
          <a:p>
            <a:r>
              <a:rPr lang="tr-TR" dirty="0"/>
              <a:t>Fonksiyon </a:t>
            </a:r>
            <a:r>
              <a:rPr lang="tr-TR" dirty="0" smtClean="0"/>
              <a:t>Çeşitleri</a:t>
            </a:r>
          </a:p>
          <a:p>
            <a:r>
              <a:rPr lang="tr-TR" dirty="0"/>
              <a:t>Fonksiyon </a:t>
            </a:r>
            <a:r>
              <a:rPr lang="tr-TR" dirty="0" smtClean="0"/>
              <a:t>Tanımlama</a:t>
            </a:r>
          </a:p>
          <a:p>
            <a:r>
              <a:rPr lang="tr-TR" dirty="0" err="1"/>
              <a:t>Parametresiz</a:t>
            </a:r>
            <a:r>
              <a:rPr lang="tr-TR" dirty="0"/>
              <a:t> Basit Bir Fonksiyon </a:t>
            </a:r>
            <a:r>
              <a:rPr lang="tr-TR" dirty="0" smtClean="0"/>
              <a:t>Örneği</a:t>
            </a:r>
          </a:p>
          <a:p>
            <a:r>
              <a:rPr lang="tr-TR" dirty="0"/>
              <a:t>Parametre ve Argüman </a:t>
            </a:r>
            <a:r>
              <a:rPr lang="tr-TR" dirty="0" smtClean="0"/>
              <a:t>Kavramı</a:t>
            </a:r>
          </a:p>
          <a:p>
            <a:r>
              <a:rPr lang="tr-TR" dirty="0"/>
              <a:t>Neden Fonksiyonları Kullanırız </a:t>
            </a:r>
            <a:r>
              <a:rPr lang="tr-TR" dirty="0" smtClean="0"/>
              <a:t>?</a:t>
            </a:r>
          </a:p>
          <a:p>
            <a:r>
              <a:rPr lang="tr-TR" dirty="0"/>
              <a:t>Değer </a:t>
            </a:r>
            <a:r>
              <a:rPr lang="tr-TR" dirty="0" smtClean="0"/>
              <a:t>Döndürme</a:t>
            </a:r>
          </a:p>
          <a:p>
            <a:r>
              <a:rPr lang="tr-TR" dirty="0"/>
              <a:t>Varsayılan </a:t>
            </a:r>
            <a:r>
              <a:rPr lang="tr-TR" dirty="0" smtClean="0"/>
              <a:t>Değer</a:t>
            </a:r>
          </a:p>
          <a:p>
            <a:r>
              <a:rPr lang="tr-TR" dirty="0"/>
              <a:t>Dizi Değer </a:t>
            </a:r>
            <a:r>
              <a:rPr lang="tr-TR" dirty="0" smtClean="0"/>
              <a:t>Döndürme</a:t>
            </a:r>
          </a:p>
          <a:p>
            <a:r>
              <a:rPr lang="tr-TR" dirty="0"/>
              <a:t>İç İçe </a:t>
            </a:r>
            <a:r>
              <a:rPr lang="tr-TR" dirty="0" smtClean="0"/>
              <a:t>Fonksiyon</a:t>
            </a:r>
          </a:p>
          <a:p>
            <a:r>
              <a:rPr lang="tr-TR" dirty="0"/>
              <a:t>Fonksiyonlarda Global </a:t>
            </a:r>
            <a:r>
              <a:rPr lang="tr-TR" dirty="0" smtClean="0"/>
              <a:t>Değişkenler</a:t>
            </a:r>
          </a:p>
          <a:p>
            <a:r>
              <a:rPr lang="tr-TR" dirty="0"/>
              <a:t>Özyinelemeli(</a:t>
            </a:r>
            <a:r>
              <a:rPr lang="tr-TR" dirty="0" err="1"/>
              <a:t>recursive</a:t>
            </a:r>
            <a:r>
              <a:rPr lang="tr-TR" dirty="0"/>
              <a:t>) </a:t>
            </a:r>
            <a:r>
              <a:rPr lang="tr-TR" dirty="0" smtClean="0"/>
              <a:t>Fonksiyonlar</a:t>
            </a:r>
          </a:p>
          <a:p>
            <a:r>
              <a:rPr lang="tr-TR" dirty="0"/>
              <a:t>Fonksiyonlarda </a:t>
            </a:r>
            <a:r>
              <a:rPr lang="tr-TR" dirty="0" smtClean="0"/>
              <a:t>Referans</a:t>
            </a:r>
          </a:p>
          <a:p>
            <a:r>
              <a:rPr lang="tr-TR" dirty="0" smtClean="0"/>
              <a:t>Sonuç</a:t>
            </a:r>
            <a:endParaRPr lang="tr-TR" dirty="0"/>
          </a:p>
          <a:p>
            <a:r>
              <a:rPr lang="tr-TR" dirty="0"/>
              <a:t>Kaynaklar</a:t>
            </a:r>
          </a:p>
          <a:p>
            <a:endParaRPr lang="tr-TR" dirty="0"/>
          </a:p>
          <a:p>
            <a:endParaRPr lang="en-US" dirty="0"/>
          </a:p>
        </p:txBody>
      </p:sp>
      <p:sp>
        <p:nvSpPr>
          <p:cNvPr id="4" name="Slayt Numarası Yer Tutucusu 3">
            <a:extLst>
              <a:ext uri="{FF2B5EF4-FFF2-40B4-BE49-F238E27FC236}">
                <a16:creationId xmlns:a16="http://schemas.microsoft.com/office/drawing/2014/main" xmlns=""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7" name="Picture 2" descr="Content Icon Png ,HD PNG . (+) Pictures - vhv.rs">
            <a:extLst>
              <a:ext uri="{FF2B5EF4-FFF2-40B4-BE49-F238E27FC236}">
                <a16:creationId xmlns:a16="http://schemas.microsoft.com/office/drawing/2014/main" xmlns="" id="{30C9555B-79E5-493C-91CF-6C37CB02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276" y="1534317"/>
            <a:ext cx="3983372"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3"/>
            <a:extLst>
              <a:ext uri="{FF2B5EF4-FFF2-40B4-BE49-F238E27FC236}">
                <a16:creationId xmlns:a16="http://schemas.microsoft.com/office/drawing/2014/main" xmlns="" id="{5E0CEE4C-9B47-48D3-9C95-A5768F3000F3}"/>
              </a:ext>
            </a:extLst>
          </p:cNvPr>
          <p:cNvPicPr>
            <a:picLocks noChangeAspect="1"/>
          </p:cNvPicPr>
          <p:nvPr/>
        </p:nvPicPr>
        <p:blipFill>
          <a:blip r:embed="rId4"/>
          <a:stretch>
            <a:fillRect/>
          </a:stretch>
        </p:blipFill>
        <p:spPr>
          <a:xfrm>
            <a:off x="10228222" y="5153978"/>
            <a:ext cx="1778435" cy="1633526"/>
          </a:xfrm>
          <a:prstGeom prst="rect">
            <a:avLst/>
          </a:prstGeom>
        </p:spPr>
      </p:pic>
      <p:sp>
        <p:nvSpPr>
          <p:cNvPr id="10" name="Dikdörtgen 9">
            <a:extLst>
              <a:ext uri="{FF2B5EF4-FFF2-40B4-BE49-F238E27FC236}">
                <a16:creationId xmlns:a16="http://schemas.microsoft.com/office/drawing/2014/main" xmlns="" id="{6172CFBE-5876-4842-A283-B284E964BE1B}"/>
              </a:ext>
            </a:extLst>
          </p:cNvPr>
          <p:cNvSpPr/>
          <p:nvPr/>
        </p:nvSpPr>
        <p:spPr>
          <a:xfrm>
            <a:off x="9572776" y="6547199"/>
            <a:ext cx="2559062"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3">
                                            <p:txEl>
                                              <p:pRg st="17" end="17"/>
                                            </p:txEl>
                                          </p:spTgt>
                                        </p:tgtEl>
                                        <p:attrNameLst>
                                          <p:attrName>style.visibility</p:attrName>
                                        </p:attrNameLst>
                                      </p:cBhvr>
                                      <p:to>
                                        <p:strVal val="visible"/>
                                      </p:to>
                                    </p:set>
                                    <p:anim calcmode="lin" valueType="num">
                                      <p:cBhvr additive="base">
                                        <p:cTn id="109"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xmlns="" id="{60FD3E19-27CE-4D6A-8B21-C694EA9EA88D}"/>
              </a:ext>
            </a:extLst>
          </p:cNvPr>
          <p:cNvSpPr>
            <a:spLocks noGrp="1"/>
          </p:cNvSpPr>
          <p:nvPr>
            <p:ph type="title"/>
          </p:nvPr>
        </p:nvSpPr>
        <p:spPr/>
        <p:txBody>
          <a:bodyPr/>
          <a:lstStyle/>
          <a:p>
            <a:r>
              <a:rPr lang="tr-TR" dirty="0"/>
              <a:t>Kaynaklar</a:t>
            </a:r>
            <a:endParaRPr lang="en-US" dirty="0"/>
          </a:p>
        </p:txBody>
      </p:sp>
      <p:sp>
        <p:nvSpPr>
          <p:cNvPr id="3" name="İçerik Yer Tutucusu 2">
            <a:extLst>
              <a:ext uri="{FF2B5EF4-FFF2-40B4-BE49-F238E27FC236}">
                <a16:creationId xmlns:a16="http://schemas.microsoft.com/office/drawing/2014/main" xmlns="" id="{D913E1FE-4E39-426D-88DE-2D02D43C23AA}"/>
              </a:ext>
            </a:extLst>
          </p:cNvPr>
          <p:cNvSpPr>
            <a:spLocks noGrp="1"/>
          </p:cNvSpPr>
          <p:nvPr>
            <p:ph idx="1"/>
          </p:nvPr>
        </p:nvSpPr>
        <p:spPr>
          <a:xfrm>
            <a:off x="2589212" y="1905000"/>
            <a:ext cx="8915400" cy="3777622"/>
          </a:xfrm>
        </p:spPr>
        <p:txBody>
          <a:bodyPr/>
          <a:lstStyle/>
          <a:p>
            <a:r>
              <a:rPr lang="en-US" dirty="0" smtClean="0">
                <a:hlinkClick r:id="rId2"/>
              </a:rPr>
              <a:t>https</a:t>
            </a:r>
            <a:r>
              <a:rPr lang="en-US" dirty="0">
                <a:hlinkClick r:id="rId2"/>
              </a:rPr>
              <a:t>://</a:t>
            </a:r>
            <a:r>
              <a:rPr lang="en-US" dirty="0" smtClean="0">
                <a:hlinkClick r:id="rId2"/>
              </a:rPr>
              <a:t>www.argenova.com.tr/php-nedir-ne-icin-kullanilir</a:t>
            </a:r>
            <a:endParaRPr lang="tr-TR" dirty="0" smtClean="0"/>
          </a:p>
          <a:p>
            <a:r>
              <a:rPr lang="tr-TR" dirty="0">
                <a:hlinkClick r:id="rId3"/>
              </a:rPr>
              <a:t>https://www.vargonen.com/blog/php-nedir-php-kodlari-nelerdir</a:t>
            </a:r>
            <a:r>
              <a:rPr lang="tr-TR" dirty="0" smtClean="0">
                <a:hlinkClick r:id="rId3"/>
              </a:rPr>
              <a:t>/</a:t>
            </a:r>
            <a:endParaRPr lang="tr-TR" dirty="0" smtClean="0"/>
          </a:p>
          <a:p>
            <a:r>
              <a:rPr lang="tr-TR" dirty="0">
                <a:hlinkClick r:id="rId4"/>
              </a:rPr>
              <a:t>https://</a:t>
            </a:r>
            <a:r>
              <a:rPr lang="tr-TR" dirty="0" smtClean="0">
                <a:hlinkClick r:id="rId4"/>
              </a:rPr>
              <a:t>www.w3schools.com/php/php_functions.asp</a:t>
            </a:r>
            <a:endParaRPr lang="tr-TR" dirty="0" smtClean="0"/>
          </a:p>
          <a:p>
            <a:r>
              <a:rPr lang="tr-TR" dirty="0"/>
              <a:t>https://www.beyaz.net/tr/ipucu/entry/845/phpde-fonksiyonlar-ve-kullanimlari</a:t>
            </a:r>
            <a:endParaRPr lang="tr-TR" dirty="0" smtClean="0"/>
          </a:p>
          <a:p>
            <a:endParaRPr lang="tr-TR" dirty="0" smtClean="0"/>
          </a:p>
          <a:p>
            <a:endParaRPr lang="en-US" dirty="0"/>
          </a:p>
        </p:txBody>
      </p:sp>
      <p:sp>
        <p:nvSpPr>
          <p:cNvPr id="4" name="Slayt Numarası Yer Tutucusu 3">
            <a:extLst>
              <a:ext uri="{FF2B5EF4-FFF2-40B4-BE49-F238E27FC236}">
                <a16:creationId xmlns:a16="http://schemas.microsoft.com/office/drawing/2014/main" xmlns="" id="{5B46DB9C-FF16-43A5-9C90-74C4AA77562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Resim 6">
            <a:hlinkClick r:id="rId5"/>
            <a:extLst>
              <a:ext uri="{FF2B5EF4-FFF2-40B4-BE49-F238E27FC236}">
                <a16:creationId xmlns:a16="http://schemas.microsoft.com/office/drawing/2014/main" xmlns="" id="{0A675831-3AA0-4363-AC92-D034C6551F3F}"/>
              </a:ext>
            </a:extLst>
          </p:cNvPr>
          <p:cNvPicPr>
            <a:picLocks noChangeAspect="1"/>
          </p:cNvPicPr>
          <p:nvPr/>
        </p:nvPicPr>
        <p:blipFill>
          <a:blip r:embed="rId6"/>
          <a:stretch>
            <a:fillRect/>
          </a:stretch>
        </p:blipFill>
        <p:spPr>
          <a:xfrm>
            <a:off x="10292020" y="5094459"/>
            <a:ext cx="1778435" cy="1633526"/>
          </a:xfrm>
          <a:prstGeom prst="rect">
            <a:avLst/>
          </a:prstGeom>
        </p:spPr>
      </p:pic>
      <p:sp>
        <p:nvSpPr>
          <p:cNvPr id="8" name="Dikdörtgen 7">
            <a:extLst>
              <a:ext uri="{FF2B5EF4-FFF2-40B4-BE49-F238E27FC236}">
                <a16:creationId xmlns:a16="http://schemas.microsoft.com/office/drawing/2014/main" xmlns="" id="{03FCA83D-C5FB-435B-A2B5-B2A5937640CC}"/>
              </a:ext>
            </a:extLst>
          </p:cNvPr>
          <p:cNvSpPr/>
          <p:nvPr/>
        </p:nvSpPr>
        <p:spPr>
          <a:xfrm>
            <a:off x="9508970" y="6450986"/>
            <a:ext cx="2683030"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7"/>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xmlns="" id="{076FD396-29BE-4299-87ED-718DA102194B}"/>
              </a:ext>
            </a:extLst>
          </p:cNvPr>
          <p:cNvSpPr/>
          <p:nvPr/>
        </p:nvSpPr>
        <p:spPr>
          <a:xfrm>
            <a:off x="6003453" y="5057069"/>
            <a:ext cx="5972961" cy="169318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xmlns="" id="{9BA139C7-4FF9-4739-8B42-CEE441CD9363}"/>
              </a:ext>
            </a:extLst>
          </p:cNvPr>
          <p:cNvSpPr>
            <a:spLocks noGrp="1"/>
          </p:cNvSpPr>
          <p:nvPr>
            <p:ph type="ctrTitle"/>
          </p:nvPr>
        </p:nvSpPr>
        <p:spPr>
          <a:xfrm>
            <a:off x="2810311" y="2667969"/>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xmlns="" id="{EF0C1E0F-E3F3-485B-B968-94C7F3058E4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Alt Başlık 2">
            <a:extLst>
              <a:ext uri="{FF2B5EF4-FFF2-40B4-BE49-F238E27FC236}">
                <a16:creationId xmlns:a16="http://schemas.microsoft.com/office/drawing/2014/main" xmlns="" id="{ABB297CB-A6C7-4031-8C8E-CA95B981B15B}"/>
              </a:ext>
            </a:extLst>
          </p:cNvPr>
          <p:cNvSpPr txBox="1">
            <a:spLocks/>
          </p:cNvSpPr>
          <p:nvPr/>
        </p:nvSpPr>
        <p:spPr>
          <a:xfrm>
            <a:off x="6212793" y="5158863"/>
            <a:ext cx="5637883" cy="1489597"/>
          </a:xfrm>
          <a:prstGeom prst="rect">
            <a:avLst/>
          </a:prstGeom>
        </p:spPr>
        <p:txBody>
          <a:bodyPr vert="horz" lIns="91440" tIns="45720" rIns="91440" bIns="45720" rtlCol="0" anchor="t">
            <a:normAutofit fontScale="925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smtClean="0">
                <a:solidFill>
                  <a:schemeClr val="tx1"/>
                </a:solidFill>
              </a:rPr>
              <a:t>Zeynep İrem Kesler</a:t>
            </a:r>
            <a:r>
              <a:rPr lang="tr-TR" b="1" dirty="0">
                <a:solidFill>
                  <a:schemeClr val="tx1"/>
                </a:solidFill>
              </a:rPr>
              <a:t/>
            </a:r>
            <a:br>
              <a:rPr lang="tr-TR" b="1" dirty="0">
                <a:solidFill>
                  <a:schemeClr val="tx1"/>
                </a:solidFill>
              </a:rPr>
            </a:br>
            <a:r>
              <a:rPr lang="tr-TR" dirty="0">
                <a:solidFill>
                  <a:schemeClr val="tx1"/>
                </a:solidFill>
              </a:rPr>
              <a:t>E-posta                       : </a:t>
            </a:r>
            <a:r>
              <a:rPr lang="tr-TR" dirty="0" smtClean="0">
                <a:solidFill>
                  <a:schemeClr val="tx1"/>
                </a:solidFill>
              </a:rPr>
              <a:t>zeynepiremkesler@gmail.com</a:t>
            </a:r>
            <a:endParaRPr lang="tr-TR" dirty="0">
              <a:solidFill>
                <a:schemeClr val="tx1"/>
              </a:solidFill>
            </a:endParaRPr>
          </a:p>
          <a:p>
            <a:r>
              <a:rPr lang="tr-TR" dirty="0">
                <a:solidFill>
                  <a:schemeClr val="tx1"/>
                </a:solidFill>
              </a:rPr>
              <a:t>Tarih                            : </a:t>
            </a:r>
            <a:r>
              <a:rPr lang="tr-TR" dirty="0" smtClean="0">
                <a:solidFill>
                  <a:schemeClr val="tx1"/>
                </a:solidFill>
              </a:rPr>
              <a:t>16/08/2021</a:t>
            </a:r>
            <a:endParaRPr lang="tr-TR" dirty="0">
              <a:solidFill>
                <a:schemeClr val="tx1"/>
              </a:solidFill>
            </a:endParaRPr>
          </a:p>
          <a:p>
            <a:r>
              <a:rPr lang="tr-TR" dirty="0">
                <a:solidFill>
                  <a:schemeClr val="tx1"/>
                </a:solidFill>
              </a:rPr>
              <a:t>Sürüm                         : v1</a:t>
            </a:r>
          </a:p>
        </p:txBody>
      </p:sp>
      <p:pic>
        <p:nvPicPr>
          <p:cNvPr id="3" name="Resim 2">
            <a:hlinkClick r:id="rId2"/>
            <a:extLst>
              <a:ext uri="{FF2B5EF4-FFF2-40B4-BE49-F238E27FC236}">
                <a16:creationId xmlns:a16="http://schemas.microsoft.com/office/drawing/2014/main" xmlns="" id="{440EE4E6-0C22-460A-B557-4DBCDB068E2C}"/>
              </a:ext>
            </a:extLst>
          </p:cNvPr>
          <p:cNvPicPr>
            <a:picLocks noChangeAspect="1"/>
          </p:cNvPicPr>
          <p:nvPr/>
        </p:nvPicPr>
        <p:blipFill>
          <a:blip r:embed="rId3"/>
          <a:stretch>
            <a:fillRect/>
          </a:stretch>
        </p:blipFill>
        <p:spPr>
          <a:xfrm>
            <a:off x="725718" y="-76634"/>
            <a:ext cx="1778435" cy="1633526"/>
          </a:xfrm>
          <a:prstGeom prst="rect">
            <a:avLst/>
          </a:prstGeom>
        </p:spPr>
      </p:pic>
      <p:sp>
        <p:nvSpPr>
          <p:cNvPr id="5" name="Dikdörtgen 4">
            <a:extLst>
              <a:ext uri="{FF2B5EF4-FFF2-40B4-BE49-F238E27FC236}">
                <a16:creationId xmlns:a16="http://schemas.microsoft.com/office/drawing/2014/main" xmlns="" id="{3DD86D6B-863B-40CB-B844-8D3FB742F68D}"/>
              </a:ext>
            </a:extLst>
          </p:cNvPr>
          <p:cNvSpPr/>
          <p:nvPr/>
        </p:nvSpPr>
        <p:spPr>
          <a:xfrm>
            <a:off x="531812" y="1355803"/>
            <a:ext cx="2683030"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4"/>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
        <p:nvSpPr>
          <p:cNvPr id="11" name="Alt Başlık 2">
            <a:extLst>
              <a:ext uri="{FF2B5EF4-FFF2-40B4-BE49-F238E27FC236}">
                <a16:creationId xmlns:a16="http://schemas.microsoft.com/office/drawing/2014/main" xmlns="" id="{2ADB8702-2CF7-4796-9D02-4E0DE36007D0}"/>
              </a:ext>
            </a:extLst>
          </p:cNvPr>
          <p:cNvSpPr txBox="1">
            <a:spLocks/>
          </p:cNvSpPr>
          <p:nvPr/>
        </p:nvSpPr>
        <p:spPr>
          <a:xfrm>
            <a:off x="3653611" y="59672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Sunucu Tabanlı Programlama</a:t>
            </a:r>
            <a:endParaRPr lang="en-US" b="1" dirty="0">
              <a:ln/>
              <a:solidFill>
                <a:schemeClr val="accent3"/>
              </a:solidFill>
            </a:endParaRPr>
          </a:p>
        </p:txBody>
      </p:sp>
      <p:pic>
        <p:nvPicPr>
          <p:cNvPr id="12" name="Picture 6" descr="These are the Skills that You Need to Hone to Become a Software Engineer">
            <a:extLst>
              <a:ext uri="{FF2B5EF4-FFF2-40B4-BE49-F238E27FC236}">
                <a16:creationId xmlns:a16="http://schemas.microsoft.com/office/drawing/2014/main" xmlns="" id="{0632FBCB-F34B-462F-B8B8-95EEB20FDB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6429" y="130029"/>
            <a:ext cx="3154326" cy="1774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3757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PHP Nedir?</a:t>
            </a:r>
            <a:endParaRPr lang="tr-TR" dirty="0"/>
          </a:p>
        </p:txBody>
      </p:sp>
      <p:sp>
        <p:nvSpPr>
          <p:cNvPr id="3" name="İçerik Yer Tutucusu 2"/>
          <p:cNvSpPr>
            <a:spLocks noGrp="1"/>
          </p:cNvSpPr>
          <p:nvPr>
            <p:ph idx="1"/>
          </p:nvPr>
        </p:nvSpPr>
        <p:spPr>
          <a:xfrm>
            <a:off x="1700613" y="1444239"/>
            <a:ext cx="7067371" cy="5093294"/>
          </a:xfrm>
        </p:spPr>
        <p:txBody>
          <a:bodyPr>
            <a:normAutofit lnSpcReduction="10000"/>
          </a:bodyPr>
          <a:lstStyle/>
          <a:p>
            <a:r>
              <a:rPr lang="tr-TR" dirty="0"/>
              <a:t>PHP, </a:t>
            </a:r>
            <a:r>
              <a:rPr lang="tr-TR" dirty="0" smtClean="0"/>
              <a:t>İnternet için üretilmiş, sunucu </a:t>
            </a:r>
            <a:r>
              <a:rPr lang="tr-TR" dirty="0"/>
              <a:t>tabanlı ve nesne </a:t>
            </a:r>
            <a:r>
              <a:rPr lang="tr-TR" dirty="0" smtClean="0"/>
              <a:t>yönelimli, geniş kullanımlı ve geniş amaçlı bir </a:t>
            </a:r>
            <a:r>
              <a:rPr lang="tr-TR" dirty="0"/>
              <a:t>programlama dilidir. </a:t>
            </a:r>
            <a:endParaRPr lang="tr-TR" dirty="0" smtClean="0"/>
          </a:p>
          <a:p>
            <a:r>
              <a:rPr lang="tr-TR" dirty="0" smtClean="0"/>
              <a:t>HTML içerisine gömülebilen betik bir dildir.</a:t>
            </a:r>
          </a:p>
          <a:p>
            <a:r>
              <a:rPr lang="tr-TR" dirty="0"/>
              <a:t>İlk kez  1995 yılında </a:t>
            </a:r>
            <a:r>
              <a:rPr lang="tr-TR" dirty="0" err="1"/>
              <a:t>Rasmus</a:t>
            </a:r>
            <a:r>
              <a:rPr lang="tr-TR" dirty="0"/>
              <a:t> </a:t>
            </a:r>
            <a:r>
              <a:rPr lang="tr-TR" dirty="0" err="1"/>
              <a:t>Lerdorf</a:t>
            </a:r>
            <a:r>
              <a:rPr lang="tr-TR" dirty="0"/>
              <a:t> tarafından </a:t>
            </a:r>
            <a:r>
              <a:rPr lang="tr-TR" dirty="0" smtClean="0"/>
              <a:t>yaratılmıştır. PHP </a:t>
            </a:r>
            <a:r>
              <a:rPr lang="tr-TR" dirty="0"/>
              <a:t>sayesinde kendi kendine yönetilebilen dinamik internet siteleri oluşturulabiliyor. 1995’te yaratılan PHP, günümüzde PHP topluluğu tarafından geliştirilmeye devam ediyor</a:t>
            </a:r>
            <a:r>
              <a:rPr lang="tr-TR" dirty="0" smtClean="0"/>
              <a:t>.</a:t>
            </a:r>
          </a:p>
          <a:p>
            <a:r>
              <a:rPr lang="tr-TR" dirty="0" smtClean="0"/>
              <a:t>Önceleri </a:t>
            </a:r>
            <a:r>
              <a:rPr lang="tr-TR" dirty="0"/>
              <a:t>PHP açılımı </a:t>
            </a:r>
            <a:r>
              <a:rPr lang="tr-TR" dirty="0" err="1"/>
              <a:t>Personal</a:t>
            </a:r>
            <a:r>
              <a:rPr lang="tr-TR" dirty="0"/>
              <a:t> Home </a:t>
            </a:r>
            <a:r>
              <a:rPr lang="tr-TR" dirty="0" err="1"/>
              <a:t>Page</a:t>
            </a:r>
            <a:r>
              <a:rPr lang="tr-TR" dirty="0"/>
              <a:t> yani “kişisel </a:t>
            </a:r>
            <a:r>
              <a:rPr lang="tr-TR" dirty="0" err="1"/>
              <a:t>anasayfa</a:t>
            </a:r>
            <a:r>
              <a:rPr lang="tr-TR" dirty="0"/>
              <a:t>” olarak geçerken artık </a:t>
            </a:r>
            <a:r>
              <a:rPr lang="tr-TR" b="1" dirty="0" err="1"/>
              <a:t>Hypertext</a:t>
            </a:r>
            <a:r>
              <a:rPr lang="tr-TR" b="1" dirty="0"/>
              <a:t> </a:t>
            </a:r>
            <a:r>
              <a:rPr lang="tr-TR" b="1" dirty="0" err="1"/>
              <a:t>Preprocessor</a:t>
            </a:r>
            <a:r>
              <a:rPr lang="tr-TR" dirty="0"/>
              <a:t> şeklinde kullanılıyor. </a:t>
            </a:r>
            <a:endParaRPr lang="tr-TR" dirty="0" smtClean="0"/>
          </a:p>
          <a:p>
            <a:r>
              <a:rPr lang="tr-TR" dirty="0" smtClean="0"/>
              <a:t>Ocak 2013 itibarıyla 244 milyondan fazla web sitesi PHP ile çalışırken 2.1 milyon web sunucusunda PHP bulunmaktadır.</a:t>
            </a:r>
          </a:p>
          <a:p>
            <a:r>
              <a:rPr lang="tr-TR" dirty="0"/>
              <a:t>PHP </a:t>
            </a:r>
            <a:r>
              <a:rPr lang="tr-TR" dirty="0" err="1"/>
              <a:t>MySQL</a:t>
            </a:r>
            <a:r>
              <a:rPr lang="tr-TR" dirty="0"/>
              <a:t> ,</a:t>
            </a:r>
            <a:r>
              <a:rPr lang="tr-TR" dirty="0" err="1"/>
              <a:t>SQLite</a:t>
            </a:r>
            <a:r>
              <a:rPr lang="tr-TR" dirty="0"/>
              <a:t>, </a:t>
            </a:r>
            <a:r>
              <a:rPr lang="tr-TR" dirty="0" err="1"/>
              <a:t>PostGreSQL</a:t>
            </a:r>
            <a:r>
              <a:rPr lang="tr-TR" dirty="0"/>
              <a:t>, </a:t>
            </a:r>
            <a:r>
              <a:rPr lang="tr-TR" dirty="0" err="1"/>
              <a:t>SyBase</a:t>
            </a:r>
            <a:r>
              <a:rPr lang="tr-TR" dirty="0"/>
              <a:t>, IBM-DB2, </a:t>
            </a:r>
            <a:r>
              <a:rPr lang="tr-TR" dirty="0" err="1"/>
              <a:t>Oracle</a:t>
            </a:r>
            <a:r>
              <a:rPr lang="tr-TR" dirty="0"/>
              <a:t>, </a:t>
            </a:r>
            <a:r>
              <a:rPr lang="tr-TR" dirty="0" err="1"/>
              <a:t>Mongo</a:t>
            </a:r>
            <a:r>
              <a:rPr lang="tr-TR" dirty="0"/>
              <a:t>, </a:t>
            </a:r>
            <a:r>
              <a:rPr lang="tr-TR" dirty="0" err="1"/>
              <a:t>dBase</a:t>
            </a:r>
            <a:r>
              <a:rPr lang="tr-TR" dirty="0"/>
              <a:t> </a:t>
            </a:r>
            <a:r>
              <a:rPr lang="tr-TR" dirty="0" err="1"/>
              <a:t>v.b</a:t>
            </a:r>
            <a:r>
              <a:rPr lang="tr-TR" dirty="0"/>
              <a:t>. </a:t>
            </a:r>
            <a:r>
              <a:rPr lang="tr-TR" dirty="0" smtClean="0"/>
              <a:t>bir </a:t>
            </a:r>
            <a:r>
              <a:rPr lang="tr-TR" dirty="0"/>
              <a:t>çok popüler </a:t>
            </a:r>
            <a:r>
              <a:rPr lang="tr-TR" dirty="0" err="1" smtClean="0"/>
              <a:t>veritabanını</a:t>
            </a:r>
            <a:r>
              <a:rPr lang="tr-TR" dirty="0" smtClean="0"/>
              <a:t> destekler.</a:t>
            </a:r>
            <a:endParaRPr lang="tr-TR" dirty="0"/>
          </a:p>
          <a:p>
            <a:endParaRPr lang="tr-TR" dirty="0" smtClean="0"/>
          </a:p>
          <a:p>
            <a:endParaRPr lang="tr-TR" dirty="0"/>
          </a:p>
        </p:txBody>
      </p:sp>
      <p:sp>
        <p:nvSpPr>
          <p:cNvPr id="4" name="Slayt Numarası Yer Tutucusu 3"/>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5" name="Resim 4"/>
          <p:cNvPicPr>
            <a:picLocks noChangeAspect="1"/>
          </p:cNvPicPr>
          <p:nvPr/>
        </p:nvPicPr>
        <p:blipFill rotWithShape="1">
          <a:blip r:embed="rId2">
            <a:extLst>
              <a:ext uri="{28A0092B-C50C-407E-A947-70E740481C1C}">
                <a14:useLocalDpi xmlns:a14="http://schemas.microsoft.com/office/drawing/2010/main" val="0"/>
              </a:ext>
            </a:extLst>
          </a:blip>
          <a:srcRect l="18291" t="-626" r="19027"/>
          <a:stretch/>
        </p:blipFill>
        <p:spPr>
          <a:xfrm>
            <a:off x="8767984" y="2243668"/>
            <a:ext cx="3204673" cy="2572285"/>
          </a:xfrm>
          <a:prstGeom prst="rect">
            <a:avLst/>
          </a:prstGeom>
          <a:ln>
            <a:noFill/>
          </a:ln>
          <a:effectLst>
            <a:softEdge rad="112500"/>
          </a:effectLst>
        </p:spPr>
      </p:pic>
    </p:spTree>
    <p:extLst>
      <p:ext uri="{BB962C8B-B14F-4D97-AF65-F5344CB8AC3E}">
        <p14:creationId xmlns:p14="http://schemas.microsoft.com/office/powerpoint/2010/main" val="307932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arn(inVertic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PHP Kullanımı Neden Bu Kadar Yaygın?</a:t>
            </a:r>
          </a:p>
        </p:txBody>
      </p:sp>
      <p:sp>
        <p:nvSpPr>
          <p:cNvPr id="3" name="İçerik Yer Tutucusu 2"/>
          <p:cNvSpPr>
            <a:spLocks noGrp="1"/>
          </p:cNvSpPr>
          <p:nvPr>
            <p:ph idx="1"/>
          </p:nvPr>
        </p:nvSpPr>
        <p:spPr>
          <a:xfrm>
            <a:off x="2695474" y="1803162"/>
            <a:ext cx="8144305" cy="1726251"/>
          </a:xfrm>
          <a:solidFill>
            <a:srgbClr val="FFC000"/>
          </a:solidFill>
        </p:spPr>
        <p:txBody>
          <a:bodyPr numCol="2">
            <a:normAutofit/>
          </a:bodyPr>
          <a:lstStyle/>
          <a:p>
            <a:r>
              <a:rPr lang="tr-TR" dirty="0">
                <a:effectLst>
                  <a:outerShdw blurRad="38100" dist="38100" dir="2700000" algn="tl">
                    <a:srgbClr val="000000">
                      <a:alpha val="43137"/>
                    </a:srgbClr>
                  </a:outerShdw>
                </a:effectLst>
              </a:rPr>
              <a:t>Performans</a:t>
            </a:r>
          </a:p>
          <a:p>
            <a:r>
              <a:rPr lang="tr-TR" dirty="0">
                <a:effectLst>
                  <a:outerShdw blurRad="38100" dist="38100" dir="2700000" algn="tl">
                    <a:srgbClr val="000000">
                      <a:alpha val="43137"/>
                    </a:srgbClr>
                  </a:outerShdw>
                </a:effectLst>
              </a:rPr>
              <a:t>Üretim Kolaylığı</a:t>
            </a:r>
          </a:p>
          <a:p>
            <a:r>
              <a:rPr lang="tr-TR" dirty="0">
                <a:effectLst>
                  <a:outerShdw blurRad="38100" dist="38100" dir="2700000" algn="tl">
                    <a:srgbClr val="000000">
                      <a:alpha val="43137"/>
                    </a:srgbClr>
                  </a:outerShdw>
                </a:effectLst>
              </a:rPr>
              <a:t>Destek ve Topluluk</a:t>
            </a:r>
          </a:p>
          <a:p>
            <a:r>
              <a:rPr lang="tr-TR" dirty="0">
                <a:effectLst>
                  <a:outerShdw blurRad="38100" dist="38100" dir="2700000" algn="tl">
                    <a:srgbClr val="000000">
                      <a:alpha val="43137"/>
                    </a:srgbClr>
                  </a:outerShdw>
                </a:effectLst>
              </a:rPr>
              <a:t>Kolay Geliştirme ve Bakım</a:t>
            </a:r>
          </a:p>
          <a:p>
            <a:r>
              <a:rPr lang="tr-TR" dirty="0">
                <a:effectLst>
                  <a:outerShdw blurRad="38100" dist="38100" dir="2700000" algn="tl">
                    <a:srgbClr val="000000">
                      <a:alpha val="43137"/>
                    </a:srgbClr>
                  </a:outerShdw>
                </a:effectLst>
              </a:rPr>
              <a:t>Hata Yakalama ve Yönetme </a:t>
            </a:r>
          </a:p>
          <a:p>
            <a:r>
              <a:rPr lang="tr-TR" dirty="0">
                <a:effectLst>
                  <a:outerShdw blurRad="38100" dist="38100" dir="2700000" algn="tl">
                    <a:srgbClr val="000000">
                      <a:alpha val="43137"/>
                    </a:srgbClr>
                  </a:outerShdw>
                </a:effectLst>
              </a:rPr>
              <a:t>Geniş Kütüphane Desteği</a:t>
            </a:r>
          </a:p>
          <a:p>
            <a:r>
              <a:rPr lang="tr-TR" dirty="0">
                <a:effectLst>
                  <a:outerShdw blurRad="38100" dist="38100" dir="2700000" algn="tl">
                    <a:srgbClr val="000000">
                      <a:alpha val="43137"/>
                    </a:srgbClr>
                  </a:outerShdw>
                </a:effectLst>
              </a:rPr>
              <a:t>Yüksek Güvenlik</a:t>
            </a:r>
          </a:p>
          <a:p>
            <a:r>
              <a:rPr lang="tr-TR" dirty="0">
                <a:effectLst>
                  <a:outerShdw blurRad="38100" dist="38100" dir="2700000" algn="tl">
                    <a:srgbClr val="000000">
                      <a:alpha val="43137"/>
                    </a:srgbClr>
                  </a:outerShdw>
                </a:effectLst>
              </a:rPr>
              <a:t>Çapraz Platform Desteği</a:t>
            </a:r>
          </a:p>
        </p:txBody>
      </p:sp>
      <p:sp>
        <p:nvSpPr>
          <p:cNvPr id="4" name="Slayt Numarası Yer Tutucusu 3"/>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623" y="3529414"/>
            <a:ext cx="5078739" cy="3010006"/>
          </a:xfrm>
          <a:prstGeom prst="rect">
            <a:avLst/>
          </a:prstGeom>
        </p:spPr>
      </p:pic>
    </p:spTree>
    <p:extLst>
      <p:ext uri="{BB962C8B-B14F-4D97-AF65-F5344CB8AC3E}">
        <p14:creationId xmlns:p14="http://schemas.microsoft.com/office/powerpoint/2010/main" val="43494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PHP Özellikleri Nelerdir?</a:t>
            </a:r>
            <a:r>
              <a:rPr lang="tr-TR" b="1" dirty="0"/>
              <a:t/>
            </a:r>
            <a:br>
              <a:rPr lang="tr-TR" b="1" dirty="0"/>
            </a:br>
            <a:endParaRPr lang="tr-TR" dirty="0"/>
          </a:p>
        </p:txBody>
      </p:sp>
      <p:sp>
        <p:nvSpPr>
          <p:cNvPr id="3" name="İçerik Yer Tutucusu 2"/>
          <p:cNvSpPr>
            <a:spLocks noGrp="1"/>
          </p:cNvSpPr>
          <p:nvPr>
            <p:ph idx="1"/>
          </p:nvPr>
        </p:nvSpPr>
        <p:spPr>
          <a:xfrm>
            <a:off x="2221743" y="1637944"/>
            <a:ext cx="8915400" cy="2643499"/>
          </a:xfrm>
        </p:spPr>
        <p:txBody>
          <a:bodyPr>
            <a:normAutofit fontScale="92500" lnSpcReduction="20000"/>
          </a:bodyPr>
          <a:lstStyle/>
          <a:p>
            <a:r>
              <a:rPr lang="tr-TR" dirty="0"/>
              <a:t>PHP server tarafında çalışan bir programa dili olduğu yani web sunucusunda çalıştığı için kullanıcılara çok fazla esneklik sağlıyor. </a:t>
            </a:r>
            <a:endParaRPr lang="tr-TR" dirty="0" smtClean="0"/>
          </a:p>
          <a:p>
            <a:r>
              <a:rPr lang="tr-TR" dirty="0" smtClean="0"/>
              <a:t>PHP </a:t>
            </a:r>
            <a:r>
              <a:rPr lang="tr-TR" dirty="0"/>
              <a:t>sayesinde veri tabanları ve dosyalarla çalışmak ya da görüntüleri </a:t>
            </a:r>
            <a:r>
              <a:rPr lang="tr-TR" dirty="0" smtClean="0"/>
              <a:t>değiştirmek </a:t>
            </a:r>
            <a:r>
              <a:rPr lang="tr-TR" dirty="0"/>
              <a:t>çok daha kolay oluyor. </a:t>
            </a:r>
          </a:p>
          <a:p>
            <a:r>
              <a:rPr lang="tr-TR" dirty="0" smtClean="0"/>
              <a:t>Açık </a:t>
            </a:r>
            <a:r>
              <a:rPr lang="tr-TR" dirty="0"/>
              <a:t>kaynak kodlu bir programlama dili olduğundan, gelişimi konusunda herkes katkıda bulunuyor ve daima geliştirilmeye devam ediyor. Aslında Linux tabanlı olan PHP, sanal sunucu ile bütün sunucularda hiçbir sorun yaşamadan kolayca çalıştırılabiliyor</a:t>
            </a:r>
            <a:r>
              <a:rPr lang="tr-TR" dirty="0" smtClean="0"/>
              <a:t>.</a:t>
            </a:r>
          </a:p>
          <a:p>
            <a:r>
              <a:rPr lang="tr-TR" dirty="0"/>
              <a:t>Ayrıca PHP kodları, sunucu </a:t>
            </a:r>
            <a:r>
              <a:rPr lang="tr-TR" dirty="0" smtClean="0"/>
              <a:t>taraflı </a:t>
            </a:r>
            <a:r>
              <a:rPr lang="tr-TR" dirty="0"/>
              <a:t>kod olduğu için </a:t>
            </a:r>
            <a:r>
              <a:rPr lang="tr-TR" dirty="0" err="1"/>
              <a:t>JavaScript</a:t>
            </a:r>
            <a:r>
              <a:rPr lang="tr-TR" dirty="0"/>
              <a:t> kodundan çok daha güvenli oluyor.</a:t>
            </a:r>
          </a:p>
        </p:txBody>
      </p:sp>
      <p:sp>
        <p:nvSpPr>
          <p:cNvPr id="4" name="Slayt Numarası Yer Tutucusu 3"/>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479" y="4192535"/>
            <a:ext cx="5209802" cy="2205483"/>
          </a:xfrm>
          <a:prstGeom prst="rect">
            <a:avLst/>
          </a:prstGeom>
        </p:spPr>
      </p:pic>
    </p:spTree>
    <p:extLst>
      <p:ext uri="{BB962C8B-B14F-4D97-AF65-F5344CB8AC3E}">
        <p14:creationId xmlns:p14="http://schemas.microsoft.com/office/powerpoint/2010/main" val="11507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Fonksiyon Nedir?</a:t>
            </a:r>
            <a:endParaRPr lang="tr-TR" dirty="0"/>
          </a:p>
        </p:txBody>
      </p:sp>
      <p:sp>
        <p:nvSpPr>
          <p:cNvPr id="3" name="İçerik Yer Tutucusu 2"/>
          <p:cNvSpPr>
            <a:spLocks noGrp="1"/>
          </p:cNvSpPr>
          <p:nvPr>
            <p:ph idx="1"/>
          </p:nvPr>
        </p:nvSpPr>
        <p:spPr>
          <a:xfrm>
            <a:off x="2589212" y="1546790"/>
            <a:ext cx="8915400" cy="3144851"/>
          </a:xfrm>
        </p:spPr>
        <p:txBody>
          <a:bodyPr/>
          <a:lstStyle/>
          <a:p>
            <a:r>
              <a:rPr lang="tr-TR" dirty="0" smtClean="0"/>
              <a:t>Fonksiyon, belirli sayıda verileri kullanarak bunları işleyen ve bir sonuç üreten komut grubudur. Her fonksiyonun bir adı ve her fonksiyona gelen değerleri gösteren parametreleri vardır.</a:t>
            </a:r>
          </a:p>
          <a:p>
            <a:r>
              <a:rPr lang="tr-TR" dirty="0" smtClean="0"/>
              <a:t>Her fonksiyonda parametre olması zorunlu değildir. </a:t>
            </a:r>
            <a:r>
              <a:rPr lang="tr-TR" dirty="0" err="1" smtClean="0"/>
              <a:t>Parametresiz</a:t>
            </a:r>
            <a:r>
              <a:rPr lang="tr-TR" dirty="0" smtClean="0"/>
              <a:t> fonksiyonlar, herhangi bir parametreye gerek duymadan ve fonksiyonda tanımlanan kodların yerine getirilmesi ile çalışan fonksiyondur.</a:t>
            </a:r>
          </a:p>
          <a:p>
            <a:r>
              <a:rPr lang="tr-TR" dirty="0" smtClean="0"/>
              <a:t>Bilgisayar programlamada fonksiyonlar önemlidir. Çünkü tekrar tekrar yazmamız gereken kodları </a:t>
            </a:r>
            <a:r>
              <a:rPr lang="tr-TR" dirty="0" err="1" smtClean="0"/>
              <a:t>fonksiyonlaştırıp</a:t>
            </a:r>
            <a:r>
              <a:rPr lang="tr-TR" dirty="0" smtClean="0"/>
              <a:t> kullanarak kod yapısını azaltırız, hem hızdan hem de zamandan kazanırız.</a:t>
            </a:r>
            <a:endParaRPr lang="tr-TR" dirty="0"/>
          </a:p>
        </p:txBody>
      </p:sp>
      <p:sp>
        <p:nvSpPr>
          <p:cNvPr id="4" name="Slayt Numarası Yer Tutucusu 3"/>
          <p:cNvSpPr>
            <a:spLocks noGrp="1"/>
          </p:cNvSpPr>
          <p:nvPr>
            <p:ph type="sldNum" sz="quarter" idx="12"/>
          </p:nvPr>
        </p:nvSpPr>
        <p:spPr/>
        <p:txBody>
          <a:bodyPr/>
          <a:lstStyle/>
          <a:p>
            <a:fld id="{D57F1E4F-1CFF-5643-939E-217C01CDF565}" type="slidenum">
              <a:rPr lang="en-US" smtClean="0"/>
              <a:pPr/>
              <a:t>6</a:t>
            </a:fld>
            <a:endParaRPr lang="en-US" dirty="0"/>
          </a:p>
        </p:txBody>
      </p:sp>
      <p:sp>
        <p:nvSpPr>
          <p:cNvPr id="5" name="Metin kutusu 4"/>
          <p:cNvSpPr txBox="1"/>
          <p:nvPr/>
        </p:nvSpPr>
        <p:spPr>
          <a:xfrm>
            <a:off x="3180294" y="5299605"/>
            <a:ext cx="994183" cy="369332"/>
          </a:xfrm>
          <a:prstGeom prst="rect">
            <a:avLst/>
          </a:prstGeom>
          <a:solidFill>
            <a:srgbClr val="92D050"/>
          </a:solidFill>
          <a:ln>
            <a:solidFill>
              <a:schemeClr val="tx1"/>
            </a:solidFill>
          </a:ln>
        </p:spPr>
        <p:txBody>
          <a:bodyPr wrap="none" rtlCol="0">
            <a:spAutoFit/>
          </a:bodyPr>
          <a:lstStyle/>
          <a:p>
            <a:r>
              <a:rPr lang="tr-TR" b="1" dirty="0" smtClean="0"/>
              <a:t>Girdiler</a:t>
            </a:r>
            <a:endParaRPr lang="tr-TR" b="1" dirty="0"/>
          </a:p>
        </p:txBody>
      </p:sp>
      <p:sp>
        <p:nvSpPr>
          <p:cNvPr id="6" name="Metin kutusu 5"/>
          <p:cNvSpPr txBox="1"/>
          <p:nvPr/>
        </p:nvSpPr>
        <p:spPr>
          <a:xfrm>
            <a:off x="5351732" y="5327371"/>
            <a:ext cx="1529697" cy="369332"/>
          </a:xfrm>
          <a:prstGeom prst="rect">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tr-TR" b="1" dirty="0" smtClean="0"/>
              <a:t>FONKSİYON</a:t>
            </a:r>
            <a:endParaRPr lang="tr-TR" b="1" dirty="0"/>
          </a:p>
        </p:txBody>
      </p:sp>
      <p:sp>
        <p:nvSpPr>
          <p:cNvPr id="7" name="Metin kutusu 6"/>
          <p:cNvSpPr txBox="1"/>
          <p:nvPr/>
        </p:nvSpPr>
        <p:spPr>
          <a:xfrm>
            <a:off x="8299801" y="4987965"/>
            <a:ext cx="679994" cy="369332"/>
          </a:xfrm>
          <a:prstGeom prst="rect">
            <a:avLst/>
          </a:prstGeom>
          <a:solidFill>
            <a:schemeClr val="accent6">
              <a:lumMod val="60000"/>
              <a:lumOff val="40000"/>
            </a:schemeClr>
          </a:solidFill>
          <a:ln>
            <a:solidFill>
              <a:schemeClr val="tx1"/>
            </a:solidFill>
          </a:ln>
        </p:spPr>
        <p:txBody>
          <a:bodyPr wrap="none" rtlCol="0">
            <a:spAutoFit/>
          </a:bodyPr>
          <a:lstStyle/>
          <a:p>
            <a:r>
              <a:rPr lang="tr-TR" b="1" dirty="0" smtClean="0"/>
              <a:t>Çıktı</a:t>
            </a:r>
            <a:endParaRPr lang="tr-TR" b="1" dirty="0"/>
          </a:p>
        </p:txBody>
      </p:sp>
      <p:sp>
        <p:nvSpPr>
          <p:cNvPr id="8" name="Metin kutusu 7"/>
          <p:cNvSpPr txBox="1"/>
          <p:nvPr/>
        </p:nvSpPr>
        <p:spPr>
          <a:xfrm>
            <a:off x="7901993" y="5808361"/>
            <a:ext cx="1781257" cy="369332"/>
          </a:xfrm>
          <a:prstGeom prst="rect">
            <a:avLst/>
          </a:prstGeom>
          <a:solidFill>
            <a:srgbClr val="00B050"/>
          </a:solidFill>
          <a:ln>
            <a:solidFill>
              <a:schemeClr val="tx1"/>
            </a:solidFill>
          </a:ln>
        </p:spPr>
        <p:txBody>
          <a:bodyPr wrap="none" rtlCol="0">
            <a:spAutoFit/>
          </a:bodyPr>
          <a:lstStyle/>
          <a:p>
            <a:r>
              <a:rPr lang="tr-TR" b="1" dirty="0" smtClean="0"/>
              <a:t>(Return Value)</a:t>
            </a:r>
            <a:endParaRPr lang="tr-TR" b="1" dirty="0"/>
          </a:p>
        </p:txBody>
      </p:sp>
      <p:cxnSp>
        <p:nvCxnSpPr>
          <p:cNvPr id="10" name="Düz Ok Bağlayıcısı 9"/>
          <p:cNvCxnSpPr/>
          <p:nvPr/>
        </p:nvCxnSpPr>
        <p:spPr>
          <a:xfrm>
            <a:off x="4174477" y="4965107"/>
            <a:ext cx="1004274" cy="279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Düz Ok Bağlayıcısı 11"/>
          <p:cNvCxnSpPr/>
          <p:nvPr/>
        </p:nvCxnSpPr>
        <p:spPr>
          <a:xfrm>
            <a:off x="4350698" y="5410435"/>
            <a:ext cx="828053" cy="19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p:cNvCxnSpPr/>
          <p:nvPr/>
        </p:nvCxnSpPr>
        <p:spPr>
          <a:xfrm>
            <a:off x="4347458" y="5512037"/>
            <a:ext cx="831293" cy="8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Düz Ok Bağlayıcısı 16"/>
          <p:cNvCxnSpPr/>
          <p:nvPr/>
        </p:nvCxnSpPr>
        <p:spPr>
          <a:xfrm>
            <a:off x="4347458" y="5614321"/>
            <a:ext cx="831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Düz Ok Bağlayıcısı 18"/>
          <p:cNvCxnSpPr/>
          <p:nvPr/>
        </p:nvCxnSpPr>
        <p:spPr>
          <a:xfrm flipV="1">
            <a:off x="4174477" y="5759865"/>
            <a:ext cx="1004274" cy="273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ağ Ok 19"/>
          <p:cNvSpPr/>
          <p:nvPr/>
        </p:nvSpPr>
        <p:spPr>
          <a:xfrm>
            <a:off x="6947731" y="5327371"/>
            <a:ext cx="112133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Metin kutusu 20"/>
          <p:cNvSpPr txBox="1"/>
          <p:nvPr/>
        </p:nvSpPr>
        <p:spPr>
          <a:xfrm>
            <a:off x="3027020" y="5739994"/>
            <a:ext cx="1649594" cy="261610"/>
          </a:xfrm>
          <a:prstGeom prst="rect">
            <a:avLst/>
          </a:prstGeom>
          <a:noFill/>
        </p:spPr>
        <p:txBody>
          <a:bodyPr wrap="square" rtlCol="0">
            <a:spAutoFit/>
          </a:bodyPr>
          <a:lstStyle/>
          <a:p>
            <a:r>
              <a:rPr lang="tr-TR" sz="1100" i="1" dirty="0" smtClean="0"/>
              <a:t>Bağımsız Değişken</a:t>
            </a:r>
            <a:endParaRPr lang="tr-TR" sz="1100" i="1" dirty="0"/>
          </a:p>
        </p:txBody>
      </p:sp>
      <p:sp>
        <p:nvSpPr>
          <p:cNvPr id="22" name="Metin kutusu 21"/>
          <p:cNvSpPr txBox="1"/>
          <p:nvPr/>
        </p:nvSpPr>
        <p:spPr>
          <a:xfrm>
            <a:off x="8069065" y="6212407"/>
            <a:ext cx="1649594" cy="261610"/>
          </a:xfrm>
          <a:prstGeom prst="rect">
            <a:avLst/>
          </a:prstGeom>
          <a:noFill/>
        </p:spPr>
        <p:txBody>
          <a:bodyPr wrap="square" rtlCol="0">
            <a:spAutoFit/>
          </a:bodyPr>
          <a:lstStyle/>
          <a:p>
            <a:r>
              <a:rPr lang="tr-TR" sz="1100" i="1" dirty="0" smtClean="0"/>
              <a:t>Bağımlı Değişken</a:t>
            </a:r>
            <a:endParaRPr lang="tr-TR" sz="1100" i="1" dirty="0"/>
          </a:p>
        </p:txBody>
      </p:sp>
    </p:spTree>
    <p:extLst>
      <p:ext uri="{BB962C8B-B14F-4D97-AF65-F5344CB8AC3E}">
        <p14:creationId xmlns:p14="http://schemas.microsoft.com/office/powerpoint/2010/main" val="36588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Fonksiyon Çeşitleri:</a:t>
            </a:r>
            <a:endParaRPr lang="tr-TR" dirty="0"/>
          </a:p>
        </p:txBody>
      </p:sp>
      <p:sp>
        <p:nvSpPr>
          <p:cNvPr id="3" name="İçerik Yer Tutucusu 2"/>
          <p:cNvSpPr>
            <a:spLocks noGrp="1"/>
          </p:cNvSpPr>
          <p:nvPr>
            <p:ph idx="1"/>
          </p:nvPr>
        </p:nvSpPr>
        <p:spPr>
          <a:xfrm>
            <a:off x="2589212" y="1905000"/>
            <a:ext cx="8915400" cy="4006222"/>
          </a:xfrm>
        </p:spPr>
        <p:txBody>
          <a:bodyPr>
            <a:normAutofit fontScale="92500" lnSpcReduction="10000"/>
          </a:bodyPr>
          <a:lstStyle/>
          <a:p>
            <a:r>
              <a:rPr lang="tr-TR" b="1" dirty="0" smtClean="0">
                <a:solidFill>
                  <a:srgbClr val="C00000"/>
                </a:solidFill>
              </a:rPr>
              <a:t>Yerleşik Fonksiyonlar: </a:t>
            </a:r>
            <a:r>
              <a:rPr lang="tr-TR" dirty="0" smtClean="0"/>
              <a:t>PHP kurulum paketinde bulunan fonksiyonlardır. PHP web programlama dilini çok verimli bir betik dili yapan özelliktir.</a:t>
            </a:r>
          </a:p>
          <a:p>
            <a:r>
              <a:rPr lang="tr-TR" b="1" dirty="0" smtClean="0">
                <a:solidFill>
                  <a:srgbClr val="C00000"/>
                </a:solidFill>
              </a:rPr>
              <a:t>Metin Fonksiyonları: </a:t>
            </a:r>
            <a:r>
              <a:rPr lang="tr-TR" dirty="0" smtClean="0"/>
              <a:t>Metin verilerini işleyen fonksiyonlardır.</a:t>
            </a:r>
          </a:p>
          <a:p>
            <a:r>
              <a:rPr lang="tr-TR" b="1" dirty="0" smtClean="0">
                <a:solidFill>
                  <a:srgbClr val="C00000"/>
                </a:solidFill>
              </a:rPr>
              <a:t>Sayısal Fonksiyonlar: </a:t>
            </a:r>
            <a:r>
              <a:rPr lang="tr-TR" dirty="0" smtClean="0"/>
              <a:t>Sayısal sonuçlar veren fonksiyonlardır. Sayısal PHP fonksiyonu sayıları biçimlendirmek, sabitleri döndürmek, matematiksel hesaplamaları yapmak vb. için kullanılır.</a:t>
            </a:r>
          </a:p>
          <a:p>
            <a:r>
              <a:rPr lang="tr-TR" b="1" dirty="0" smtClean="0">
                <a:solidFill>
                  <a:srgbClr val="C00000"/>
                </a:solidFill>
              </a:rPr>
              <a:t>Tarih Fonksiyonları: </a:t>
            </a:r>
            <a:r>
              <a:rPr lang="tr-TR" dirty="0" smtClean="0"/>
              <a:t>Unix tarih ve saatini ziyaretçi tarafından okunabilir biçime biçimlendirmek için kullanılır.</a:t>
            </a:r>
          </a:p>
          <a:p>
            <a:r>
              <a:rPr lang="tr-TR" dirty="0" smtClean="0">
                <a:solidFill>
                  <a:schemeClr val="tx1"/>
                </a:solidFill>
              </a:rPr>
              <a:t>Diğer Fonksiyonlar:</a:t>
            </a:r>
          </a:p>
          <a:p>
            <a:pPr>
              <a:buFont typeface="Arial" panose="020B0604020202020204" pitchFamily="34" charset="0"/>
              <a:buChar char="•"/>
            </a:pPr>
            <a:r>
              <a:rPr lang="tr-TR" b="1" dirty="0" smtClean="0">
                <a:solidFill>
                  <a:srgbClr val="C00000"/>
                </a:solidFill>
              </a:rPr>
              <a:t>Diziler Fonksiyonu</a:t>
            </a:r>
          </a:p>
          <a:p>
            <a:pPr>
              <a:buFont typeface="Arial" panose="020B0604020202020204" pitchFamily="34" charset="0"/>
              <a:buChar char="•"/>
            </a:pPr>
            <a:r>
              <a:rPr lang="tr-TR" b="1" dirty="0" smtClean="0">
                <a:solidFill>
                  <a:srgbClr val="C00000"/>
                </a:solidFill>
              </a:rPr>
              <a:t>Dosyalar Fonksiyonu</a:t>
            </a:r>
          </a:p>
          <a:p>
            <a:pPr>
              <a:buFont typeface="Arial" panose="020B0604020202020204" pitchFamily="34" charset="0"/>
              <a:buChar char="•"/>
            </a:pPr>
            <a:r>
              <a:rPr lang="tr-TR" b="1" dirty="0" err="1" smtClean="0">
                <a:solidFill>
                  <a:srgbClr val="C00000"/>
                </a:solidFill>
              </a:rPr>
              <a:t>Veritabanı</a:t>
            </a:r>
            <a:r>
              <a:rPr lang="tr-TR" b="1" dirty="0" smtClean="0">
                <a:solidFill>
                  <a:srgbClr val="C00000"/>
                </a:solidFill>
              </a:rPr>
              <a:t> Fonksiyonu</a:t>
            </a:r>
            <a:endParaRPr lang="tr-TR" b="1" dirty="0">
              <a:solidFill>
                <a:srgbClr val="C00000"/>
              </a:solidFill>
            </a:endParaRPr>
          </a:p>
        </p:txBody>
      </p:sp>
      <p:sp>
        <p:nvSpPr>
          <p:cNvPr id="4" name="Slayt Numarası Yer Tutucusu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15445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Fonksiyon Tanımlama:</a:t>
            </a: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l="11600" t="34954" r="43737" b="53916"/>
          <a:stretch/>
        </p:blipFill>
        <p:spPr>
          <a:xfrm>
            <a:off x="1973504" y="2260200"/>
            <a:ext cx="9247124" cy="147842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8</a:t>
            </a:fld>
            <a:endParaRPr lang="en-US" dirty="0"/>
          </a:p>
        </p:txBody>
      </p:sp>
      <p:sp>
        <p:nvSpPr>
          <p:cNvPr id="6" name="Metin kutusu 5"/>
          <p:cNvSpPr txBox="1"/>
          <p:nvPr/>
        </p:nvSpPr>
        <p:spPr>
          <a:xfrm>
            <a:off x="1973504" y="4443813"/>
            <a:ext cx="9345027" cy="923330"/>
          </a:xfrm>
          <a:prstGeom prst="rect">
            <a:avLst/>
          </a:prstGeom>
          <a:solidFill>
            <a:srgbClr val="92D050"/>
          </a:solidFill>
        </p:spPr>
        <p:txBody>
          <a:bodyPr wrap="square" rtlCol="0">
            <a:spAutoFit/>
          </a:bodyPr>
          <a:lstStyle/>
          <a:p>
            <a:pPr marL="342900" indent="-342900">
              <a:buFont typeface="+mj-lt"/>
              <a:buAutoNum type="arabicPeriod"/>
            </a:pPr>
            <a:r>
              <a:rPr lang="tr-TR" dirty="0" smtClean="0"/>
              <a:t>Kullanıcı tanımlı bir fonksiyon ‘</a:t>
            </a:r>
            <a:r>
              <a:rPr lang="tr-TR" dirty="0" err="1" smtClean="0"/>
              <a:t>function</a:t>
            </a:r>
            <a:r>
              <a:rPr lang="tr-TR" dirty="0" smtClean="0"/>
              <a:t>’ ile başlar.</a:t>
            </a:r>
          </a:p>
          <a:p>
            <a:pPr marL="342900" indent="-342900">
              <a:buFont typeface="+mj-lt"/>
              <a:buAutoNum type="arabicPeriod"/>
            </a:pPr>
            <a:r>
              <a:rPr lang="tr-TR" dirty="0" smtClean="0"/>
              <a:t>Sonrasında oluşturmak istediğimiz fonksiyonun adını yazarız ve { } (süslü parantezler) içine kod bloklarını yazarız.</a:t>
            </a:r>
            <a:endParaRPr lang="tr-TR" dirty="0"/>
          </a:p>
        </p:txBody>
      </p:sp>
    </p:spTree>
    <p:extLst>
      <p:ext uri="{BB962C8B-B14F-4D97-AF65-F5344CB8AC3E}">
        <p14:creationId xmlns:p14="http://schemas.microsoft.com/office/powerpoint/2010/main" val="241274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Parametresiz</a:t>
            </a:r>
            <a:r>
              <a:rPr lang="tr-TR" dirty="0"/>
              <a:t> </a:t>
            </a:r>
            <a:r>
              <a:rPr lang="tr-TR" dirty="0" smtClean="0"/>
              <a:t>Basit Bir Fonksiyon Örneği:</a:t>
            </a:r>
            <a:endParaRPr lang="tr-TR" dirty="0"/>
          </a:p>
        </p:txBody>
      </p:sp>
      <p:pic>
        <p:nvPicPr>
          <p:cNvPr id="5" name="İçerik Yer Tutucusu 4"/>
          <p:cNvPicPr>
            <a:picLocks noGrp="1" noChangeAspect="1"/>
          </p:cNvPicPr>
          <p:nvPr>
            <p:ph idx="1"/>
          </p:nvPr>
        </p:nvPicPr>
        <p:blipFill rotWithShape="1">
          <a:blip r:embed="rId2">
            <a:extLst>
              <a:ext uri="{28A0092B-C50C-407E-A947-70E740481C1C}">
                <a14:useLocalDpi xmlns:a14="http://schemas.microsoft.com/office/drawing/2010/main" val="0"/>
              </a:ext>
            </a:extLst>
          </a:blip>
          <a:srcRect l="1" t="20206" r="50967" b="39986"/>
          <a:stretch/>
        </p:blipFill>
        <p:spPr>
          <a:xfrm>
            <a:off x="2592925" y="1803162"/>
            <a:ext cx="8271038" cy="37772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Slayt Numarası Yer Tutucusu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0673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3241</TotalTime>
  <Words>791</Words>
  <Application>Microsoft Office PowerPoint</Application>
  <PresentationFormat>Geniş ekran</PresentationFormat>
  <Paragraphs>125</Paragraphs>
  <Slides>21</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21</vt:i4>
      </vt:variant>
    </vt:vector>
  </HeadingPairs>
  <TitlesOfParts>
    <vt:vector size="26" baseType="lpstr">
      <vt:lpstr>Arial</vt:lpstr>
      <vt:lpstr>Calibri</vt:lpstr>
      <vt:lpstr>Century Gothic</vt:lpstr>
      <vt:lpstr>Wingdings 3</vt:lpstr>
      <vt:lpstr>Duman</vt:lpstr>
      <vt:lpstr>PHP’de Fonksiyon  Tanımlama ve Çağırma </vt:lpstr>
      <vt:lpstr>İçindekiler</vt:lpstr>
      <vt:lpstr>PHP Nedir?</vt:lpstr>
      <vt:lpstr>PHP Kullanımı Neden Bu Kadar Yaygın?</vt:lpstr>
      <vt:lpstr>PHP Özellikleri Nelerdir? </vt:lpstr>
      <vt:lpstr>Fonksiyon Nedir?</vt:lpstr>
      <vt:lpstr>Fonksiyon Çeşitleri:</vt:lpstr>
      <vt:lpstr>Fonksiyon Tanımlama:</vt:lpstr>
      <vt:lpstr>Parametresiz Basit Bir Fonksiyon Örneği:</vt:lpstr>
      <vt:lpstr>Parametre ve Argüman Kavramı:</vt:lpstr>
      <vt:lpstr>Neden Fonksiyonları Kullanırız ?</vt:lpstr>
      <vt:lpstr>Değer Döndürme: </vt:lpstr>
      <vt:lpstr>Varsayılan Değer:</vt:lpstr>
      <vt:lpstr>Dizi Değer Döndürme: </vt:lpstr>
      <vt:lpstr>İç İçe Fonksiyonlar:</vt:lpstr>
      <vt:lpstr>Fonksiyonlarda Global Değişkenler:</vt:lpstr>
      <vt:lpstr>Özyinelemeli(recursive) Fonksiyonlar:</vt:lpstr>
      <vt:lpstr>Fonksiyonlarda Referans:</vt:lpstr>
      <vt:lpstr>Sonuç:</vt:lpstr>
      <vt:lpstr>Kaynaklar</vt:lpstr>
      <vt:lpstr>İlginiz için teşekkürler…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WİN10</cp:lastModifiedBy>
  <cp:revision>69</cp:revision>
  <dcterms:created xsi:type="dcterms:W3CDTF">2020-04-15T07:57:29Z</dcterms:created>
  <dcterms:modified xsi:type="dcterms:W3CDTF">2021-08-21T21:24:24Z</dcterms:modified>
</cp:coreProperties>
</file>